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7" r:id="rId6"/>
    <p:sldId id="269" r:id="rId7"/>
    <p:sldId id="261" r:id="rId8"/>
    <p:sldId id="262" r:id="rId9"/>
    <p:sldId id="263" r:id="rId10"/>
    <p:sldId id="264" r:id="rId11"/>
    <p:sldId id="265" r:id="rId12"/>
    <p:sldId id="271" r:id="rId13"/>
    <p:sldId id="266" r:id="rId14"/>
    <p:sldId id="270" r:id="rId15"/>
    <p:sldId id="268"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665" autoAdjust="0"/>
  </p:normalViewPr>
  <p:slideViewPr>
    <p:cSldViewPr snapToGrid="0">
      <p:cViewPr varScale="1">
        <p:scale>
          <a:sx n="50" d="100"/>
          <a:sy n="50" d="100"/>
        </p:scale>
        <p:origin x="2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3DE77-24F2-4E76-A261-07EAFE5CC41B}"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EE37E-5AAD-4312-AC4F-82B48FB64BAA}" type="slidenum">
              <a:rPr lang="en-US" smtClean="0"/>
              <a:t>‹#›</a:t>
            </a:fld>
            <a:endParaRPr lang="en-US"/>
          </a:p>
        </p:txBody>
      </p:sp>
    </p:spTree>
    <p:extLst>
      <p:ext uri="{BB962C8B-B14F-4D97-AF65-F5344CB8AC3E}">
        <p14:creationId xmlns:p14="http://schemas.microsoft.com/office/powerpoint/2010/main" val="107340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Fraud detection remains a critical challenge in the financial industry. As fraudulent activities can involve abnormal transaction behaviors, detecting outliers or anomalies in large transaction datasets is key to identifying potential fraud. This project uses unsupervised learning techniques such as anomaly detection to flag suspicious transactions based on transaction data.</a:t>
            </a:r>
          </a:p>
        </p:txBody>
      </p:sp>
      <p:sp>
        <p:nvSpPr>
          <p:cNvPr id="4" name="Slide Number Placeholder 3"/>
          <p:cNvSpPr>
            <a:spLocks noGrp="1"/>
          </p:cNvSpPr>
          <p:nvPr>
            <p:ph type="sldNum" sz="quarter" idx="5"/>
          </p:nvPr>
        </p:nvSpPr>
        <p:spPr/>
        <p:txBody>
          <a:bodyPr/>
          <a:lstStyle/>
          <a:p>
            <a:fld id="{1A0EE37E-5AAD-4312-AC4F-82B48FB64BAA}" type="slidenum">
              <a:rPr lang="en-US" smtClean="0"/>
              <a:t>1</a:t>
            </a:fld>
            <a:endParaRPr lang="en-US"/>
          </a:p>
        </p:txBody>
      </p:sp>
    </p:spTree>
    <p:extLst>
      <p:ext uri="{BB962C8B-B14F-4D97-AF65-F5344CB8AC3E}">
        <p14:creationId xmlns:p14="http://schemas.microsoft.com/office/powerpoint/2010/main" val="59739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objective of this project is to detect anomalies in bank transactions using the Isolation Forest algorithm. Bank transactions can exhibit suspicious patterns indicative of fraud, such as high transaction amounts, repeated login attempts, and unusual transaction times. This analysis uses a dataset containing transaction details, customer information, and contextual data.</a:t>
            </a:r>
            <a:br>
              <a:rPr lang="en-US"/>
            </a:br>
            <a:br>
              <a:rPr lang="en-US"/>
            </a:br>
            <a:r>
              <a:rPr lang="en-US"/>
              <a:t>The goal is to identify outliers and understand the key factors influencing the model’s anomaly detection.</a:t>
            </a:r>
          </a:p>
        </p:txBody>
      </p:sp>
      <p:sp>
        <p:nvSpPr>
          <p:cNvPr id="4" name="Slide Number Placeholder 3"/>
          <p:cNvSpPr>
            <a:spLocks noGrp="1"/>
          </p:cNvSpPr>
          <p:nvPr>
            <p:ph type="sldNum" sz="quarter" idx="5"/>
          </p:nvPr>
        </p:nvSpPr>
        <p:spPr/>
        <p:txBody>
          <a:bodyPr/>
          <a:lstStyle/>
          <a:p>
            <a:fld id="{1A0EE37E-5AAD-4312-AC4F-82B48FB64BAA}" type="slidenum">
              <a:rPr lang="en-US" smtClean="0"/>
              <a:t>2</a:t>
            </a:fld>
            <a:endParaRPr lang="en-US"/>
          </a:p>
        </p:txBody>
      </p:sp>
    </p:spTree>
    <p:extLst>
      <p:ext uri="{BB962C8B-B14F-4D97-AF65-F5344CB8AC3E}">
        <p14:creationId xmlns:p14="http://schemas.microsoft.com/office/powerpoint/2010/main" val="135153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4</a:t>
            </a:fld>
            <a:endParaRPr lang="en-US"/>
          </a:p>
        </p:txBody>
      </p:sp>
    </p:spTree>
    <p:extLst>
      <p:ext uri="{BB962C8B-B14F-4D97-AF65-F5344CB8AC3E}">
        <p14:creationId xmlns:p14="http://schemas.microsoft.com/office/powerpoint/2010/main" val="130515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latin typeface="Segoe UI Variable Text" pitchFamily="2" charset="0"/>
              </a:rPr>
              <a:t>The </a:t>
            </a:r>
            <a:r>
              <a:rPr lang="en-US" b="1" i="0">
                <a:solidFill>
                  <a:srgbClr val="ECECEC"/>
                </a:solidFill>
                <a:effectLst/>
                <a:latin typeface="Segoe UI Variable Text" pitchFamily="2" charset="0"/>
              </a:rPr>
              <a:t>Isolation Forest</a:t>
            </a:r>
            <a:r>
              <a:rPr lang="en-US" b="0" i="0">
                <a:solidFill>
                  <a:srgbClr val="ECECEC"/>
                </a:solidFill>
                <a:effectLst/>
                <a:latin typeface="Segoe UI Variable Text" pitchFamily="2" charset="0"/>
              </a:rPr>
              <a:t> is an unsupervised machine learning algorithm used for </a:t>
            </a:r>
            <a:r>
              <a:rPr lang="en-US" b="1" i="0">
                <a:solidFill>
                  <a:srgbClr val="ECECEC"/>
                </a:solidFill>
                <a:effectLst/>
                <a:latin typeface="Segoe UI Variable Text" pitchFamily="2" charset="0"/>
              </a:rPr>
              <a:t>anomaly detection</a:t>
            </a:r>
            <a:r>
              <a:rPr lang="en-US" b="0" i="0">
                <a:solidFill>
                  <a:srgbClr val="ECECEC"/>
                </a:solidFill>
                <a:effectLst/>
                <a:latin typeface="Segoe UI Variable Text" pitchFamily="2" charset="0"/>
              </a:rPr>
              <a:t>. It works by isolating data points through recursive random splits. Anomalies (outliers) are easier to isolate because they are:</a:t>
            </a:r>
          </a:p>
          <a:p>
            <a:pPr algn="l">
              <a:buFont typeface="+mj-lt"/>
              <a:buAutoNum type="arabicPeriod"/>
            </a:pPr>
            <a:r>
              <a:rPr lang="en-US" b="1" i="0">
                <a:solidFill>
                  <a:srgbClr val="ECECEC"/>
                </a:solidFill>
                <a:effectLst/>
                <a:latin typeface="Segoe UI Variable Text" pitchFamily="2" charset="0"/>
              </a:rPr>
              <a:t>Farther from other points</a:t>
            </a:r>
            <a:r>
              <a:rPr lang="en-US" b="0" i="0">
                <a:solidFill>
                  <a:srgbClr val="ECECEC"/>
                </a:solidFill>
                <a:effectLst/>
                <a:latin typeface="Segoe UI Variable Text" pitchFamily="2" charset="0"/>
              </a:rPr>
              <a:t> or</a:t>
            </a:r>
          </a:p>
          <a:p>
            <a:pPr algn="l">
              <a:buFont typeface="+mj-lt"/>
              <a:buAutoNum type="arabicPeriod"/>
            </a:pPr>
            <a:r>
              <a:rPr lang="en-US" b="0" i="0">
                <a:solidFill>
                  <a:srgbClr val="ECECEC"/>
                </a:solidFill>
                <a:effectLst/>
                <a:latin typeface="Segoe UI Variable Text" pitchFamily="2" charset="0"/>
              </a:rPr>
              <a:t>In </a:t>
            </a:r>
            <a:r>
              <a:rPr lang="en-US" b="1" i="0">
                <a:solidFill>
                  <a:srgbClr val="ECECEC"/>
                </a:solidFill>
                <a:effectLst/>
                <a:latin typeface="Segoe UI Variable Text" pitchFamily="2" charset="0"/>
              </a:rPr>
              <a:t>low-density regions</a:t>
            </a:r>
            <a:r>
              <a:rPr lang="en-US" b="0" i="0">
                <a:solidFill>
                  <a:srgbClr val="ECECEC"/>
                </a:solidFill>
                <a:effectLst/>
                <a:latin typeface="Segoe UI Variable Text" pitchFamily="2" charset="0"/>
              </a:rPr>
              <a:t> of the dataset.</a:t>
            </a:r>
          </a:p>
          <a:p>
            <a:pPr algn="l">
              <a:buFont typeface="+mj-lt"/>
              <a:buAutoNum type="arabicPeriod"/>
            </a:pPr>
            <a:endParaRPr lang="en-US" b="0" i="0">
              <a:solidFill>
                <a:srgbClr val="ECECEC"/>
              </a:solidFill>
              <a:effectLst/>
              <a:latin typeface="Segoe UI Variable Text" pitchFamily="2" charset="0"/>
            </a:endParaRPr>
          </a:p>
          <a:p>
            <a:pPr algn="l"/>
            <a:r>
              <a:rPr lang="en-US" b="1" i="0">
                <a:solidFill>
                  <a:srgbClr val="ECECEC"/>
                </a:solidFill>
                <a:effectLst/>
                <a:latin typeface="Segoe UI Variable Text" pitchFamily="2" charset="0"/>
              </a:rPr>
              <a:t>Key Idea</a:t>
            </a:r>
            <a:r>
              <a:rPr lang="en-US" b="0" i="0">
                <a:solidFill>
                  <a:srgbClr val="ECECEC"/>
                </a:solidFill>
                <a:effectLst/>
                <a:latin typeface="Segoe UI Variable Text" pitchFamily="2" charset="0"/>
              </a:rPr>
              <a:t>: Anomalies are isolated with fewer splits compared to normal points.</a:t>
            </a:r>
          </a:p>
          <a:p>
            <a:pPr algn="l"/>
            <a:r>
              <a:rPr lang="en-US" b="1" i="0">
                <a:solidFill>
                  <a:srgbClr val="ECECEC"/>
                </a:solidFill>
                <a:effectLst/>
                <a:latin typeface="Segoe UI Variable Text" pitchFamily="2" charset="0"/>
              </a:rPr>
              <a:t>How It Works:</a:t>
            </a:r>
          </a:p>
          <a:p>
            <a:pPr algn="l">
              <a:buFont typeface="+mj-lt"/>
              <a:buAutoNum type="arabicPeriod"/>
            </a:pPr>
            <a:r>
              <a:rPr lang="en-US" b="1" i="0">
                <a:solidFill>
                  <a:srgbClr val="ECECEC"/>
                </a:solidFill>
                <a:effectLst/>
                <a:latin typeface="Segoe UI Variable Text" pitchFamily="2" charset="0"/>
              </a:rPr>
              <a:t>Randomly select a feature</a:t>
            </a:r>
            <a:r>
              <a:rPr lang="en-US" b="0" i="0">
                <a:solidFill>
                  <a:srgbClr val="ECECEC"/>
                </a:solidFill>
                <a:effectLst/>
                <a:latin typeface="Segoe UI Variable Text" pitchFamily="2" charset="0"/>
              </a:rPr>
              <a:t> and a </a:t>
            </a:r>
            <a:r>
              <a:rPr lang="en-US" b="1" i="0">
                <a:solidFill>
                  <a:srgbClr val="ECECEC"/>
                </a:solidFill>
                <a:effectLst/>
                <a:latin typeface="Segoe UI Variable Text" pitchFamily="2" charset="0"/>
              </a:rPr>
              <a:t>split value</a:t>
            </a:r>
            <a:r>
              <a:rPr lang="en-US" b="0" i="0">
                <a:solidFill>
                  <a:srgbClr val="ECECEC"/>
                </a:solidFill>
                <a:effectLst/>
                <a:latin typeface="Segoe UI Variable Text" pitchFamily="2" charset="0"/>
              </a:rPr>
              <a:t>.</a:t>
            </a:r>
          </a:p>
          <a:p>
            <a:pPr algn="l">
              <a:buFont typeface="+mj-lt"/>
              <a:buAutoNum type="arabicPeriod"/>
            </a:pPr>
            <a:r>
              <a:rPr lang="en-US" b="1" i="0">
                <a:solidFill>
                  <a:srgbClr val="ECECEC"/>
                </a:solidFill>
                <a:effectLst/>
                <a:latin typeface="Segoe UI Variable Text" pitchFamily="2" charset="0"/>
              </a:rPr>
              <a:t>Partition the data</a:t>
            </a:r>
            <a:r>
              <a:rPr lang="en-US" b="0" i="0">
                <a:solidFill>
                  <a:srgbClr val="ECECEC"/>
                </a:solidFill>
                <a:effectLst/>
                <a:latin typeface="Segoe UI Variable Text" pitchFamily="2" charset="0"/>
              </a:rPr>
              <a:t> until individual points are isolated.</a:t>
            </a:r>
          </a:p>
          <a:p>
            <a:pPr algn="l">
              <a:buFont typeface="+mj-lt"/>
              <a:buAutoNum type="arabicPeriod"/>
            </a:pPr>
            <a:r>
              <a:rPr lang="en-US" b="0" i="0">
                <a:solidFill>
                  <a:srgbClr val="ECECEC"/>
                </a:solidFill>
                <a:effectLst/>
                <a:latin typeface="Segoe UI Variable Text" pitchFamily="2" charset="0"/>
              </a:rPr>
              <a:t>The </a:t>
            </a:r>
            <a:r>
              <a:rPr lang="en-US" b="1" i="0">
                <a:solidFill>
                  <a:srgbClr val="ECECEC"/>
                </a:solidFill>
                <a:effectLst/>
                <a:latin typeface="Segoe UI Variable Text" pitchFamily="2" charset="0"/>
              </a:rPr>
              <a:t>number of splits</a:t>
            </a:r>
            <a:r>
              <a:rPr lang="en-US" b="0" i="0">
                <a:solidFill>
                  <a:srgbClr val="ECECEC"/>
                </a:solidFill>
                <a:effectLst/>
                <a:latin typeface="Segoe UI Variable Text" pitchFamily="2" charset="0"/>
              </a:rPr>
              <a:t> (or depth of the tree) needed to isolate a point is measured.</a:t>
            </a:r>
          </a:p>
          <a:p>
            <a:pPr algn="l">
              <a:buFont typeface="+mj-lt"/>
              <a:buAutoNum type="arabicPeriod"/>
            </a:pPr>
            <a:r>
              <a:rPr lang="en-US" b="1" i="0">
                <a:solidFill>
                  <a:srgbClr val="ECECEC"/>
                </a:solidFill>
                <a:effectLst/>
                <a:latin typeface="Segoe UI Variable Text" pitchFamily="2" charset="0"/>
              </a:rPr>
              <a:t>Anomalies are isolated with shorter paths</a:t>
            </a:r>
            <a:r>
              <a:rPr lang="en-US" b="0" i="0">
                <a:solidFill>
                  <a:srgbClr val="ECECEC"/>
                </a:solidFill>
                <a:effectLst/>
                <a:latin typeface="Segoe UI Variable Text" pitchFamily="2" charset="0"/>
              </a:rPr>
              <a:t> (fewer splits).</a:t>
            </a:r>
          </a:p>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9</a:t>
            </a:fld>
            <a:endParaRPr lang="en-US"/>
          </a:p>
        </p:txBody>
      </p:sp>
    </p:spTree>
    <p:extLst>
      <p:ext uri="{BB962C8B-B14F-4D97-AF65-F5344CB8AC3E}">
        <p14:creationId xmlns:p14="http://schemas.microsoft.com/office/powerpoint/2010/main" val="230656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12</a:t>
            </a:fld>
            <a:endParaRPr lang="en-US"/>
          </a:p>
        </p:txBody>
      </p:sp>
    </p:spTree>
    <p:extLst>
      <p:ext uri="{BB962C8B-B14F-4D97-AF65-F5344CB8AC3E}">
        <p14:creationId xmlns:p14="http://schemas.microsoft.com/office/powerpoint/2010/main" val="274251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latin typeface="Segoe UI Variable Text" pitchFamily="2" charset="0"/>
              </a:rPr>
              <a:t>Interpretability</a:t>
            </a:r>
            <a:r>
              <a:rPr lang="en-US" b="0" i="0">
                <a:solidFill>
                  <a:srgbClr val="ECECEC"/>
                </a:solidFill>
                <a:effectLst/>
                <a:latin typeface="Segoe UI Variable Text" pitchFamily="2" charset="0"/>
              </a:rPr>
              <a:t>: SHAP provides insight into how individual features affect predictions.</a:t>
            </a:r>
          </a:p>
          <a:p>
            <a:pPr algn="l">
              <a:buFont typeface="+mj-lt"/>
              <a:buAutoNum type="arabicPeriod"/>
            </a:pPr>
            <a:r>
              <a:rPr lang="en-US" b="1" i="0">
                <a:solidFill>
                  <a:srgbClr val="ECECEC"/>
                </a:solidFill>
                <a:effectLst/>
                <a:latin typeface="Segoe UI Variable Text" pitchFamily="2" charset="0"/>
              </a:rPr>
              <a:t>Global and Local Explanations</a:t>
            </a:r>
            <a:r>
              <a:rPr lang="en-US" b="0" i="0">
                <a:solidFill>
                  <a:srgbClr val="ECECEC"/>
                </a:solidFill>
                <a:effectLst/>
                <a:latin typeface="Segoe UI Variable Text" pitchFamily="2" charset="0"/>
              </a:rPr>
              <a:t>: SHAP can explain the overall model behavior (global) and individual predictions (local).</a:t>
            </a:r>
          </a:p>
          <a:p>
            <a:pPr algn="l">
              <a:buFont typeface="+mj-lt"/>
              <a:buAutoNum type="arabicPeriod"/>
            </a:pPr>
            <a:r>
              <a:rPr lang="en-US" b="1" i="0">
                <a:solidFill>
                  <a:srgbClr val="ECECEC"/>
                </a:solidFill>
                <a:effectLst/>
                <a:latin typeface="Segoe UI Variable Text" pitchFamily="2" charset="0"/>
              </a:rPr>
              <a:t>Additivity</a:t>
            </a:r>
            <a:r>
              <a:rPr lang="en-US" b="0" i="0">
                <a:solidFill>
                  <a:srgbClr val="ECECEC"/>
                </a:solidFill>
                <a:effectLst/>
                <a:latin typeface="Segoe UI Variable Text" pitchFamily="2" charset="0"/>
              </a:rPr>
              <a:t>: The sum of SHAP values for a prediction equals the difference between the model's output and the expected output.</a:t>
            </a:r>
          </a:p>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15</a:t>
            </a:fld>
            <a:endParaRPr lang="en-US"/>
          </a:p>
        </p:txBody>
      </p:sp>
    </p:spTree>
    <p:extLst>
      <p:ext uri="{BB962C8B-B14F-4D97-AF65-F5344CB8AC3E}">
        <p14:creationId xmlns:p14="http://schemas.microsoft.com/office/powerpoint/2010/main" val="213740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a:solidFill>
                  <a:srgbClr val="D4D4D4"/>
                </a:solidFill>
                <a:effectLst/>
                <a:latin typeface="Consolas" panose="020B0609020204030204" pitchFamily="49" charset="0"/>
              </a:rPr>
              <a:t>Percent Change Analysis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Transaction Amount:</a:t>
            </a:r>
          </a:p>
          <a:p>
            <a:pPr>
              <a:lnSpc>
                <a:spcPts val="1425"/>
              </a:lnSpc>
            </a:pPr>
            <a:r>
              <a:rPr lang="en-US" b="0">
                <a:solidFill>
                  <a:srgbClr val="D4D4D4"/>
                </a:solidFill>
                <a:effectLst/>
                <a:latin typeface="Consolas" panose="020B0609020204030204" pitchFamily="49" charset="0"/>
              </a:rPr>
              <a:t>Anomalies have a significantly higher transaction amount (+87.91%). This suggests that unusually large transactions are more likely to be flagged as anomalies.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Login Attempts:</a:t>
            </a:r>
          </a:p>
          <a:p>
            <a:pPr>
              <a:lnSpc>
                <a:spcPts val="1425"/>
              </a:lnSpc>
            </a:pPr>
            <a:r>
              <a:rPr lang="en-US" b="0">
                <a:solidFill>
                  <a:srgbClr val="D4D4D4"/>
                </a:solidFill>
                <a:effectLst/>
                <a:latin typeface="Consolas" panose="020B0609020204030204" pitchFamily="49" charset="0"/>
              </a:rPr>
              <a:t>Anomalies show a 225% increase in login attempts. This is a strong indicator of potential fraud (e.g., repeated attempts to access accounts).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Transaction Duration:</a:t>
            </a:r>
          </a:p>
          <a:p>
            <a:pPr>
              <a:lnSpc>
                <a:spcPts val="1425"/>
              </a:lnSpc>
            </a:pPr>
            <a:r>
              <a:rPr lang="en-US" b="0">
                <a:solidFill>
                  <a:srgbClr val="D4D4D4"/>
                </a:solidFill>
                <a:effectLst/>
                <a:latin typeface="Consolas" panose="020B0609020204030204" pitchFamily="49" charset="0"/>
              </a:rPr>
              <a:t>Anomalies take longer to process (+36.15%), which could indicate more complex or suspicious transactions.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Account Balance:</a:t>
            </a:r>
          </a:p>
          <a:p>
            <a:pPr>
              <a:lnSpc>
                <a:spcPts val="1425"/>
              </a:lnSpc>
            </a:pPr>
            <a:r>
              <a:rPr lang="en-US" b="0">
                <a:solidFill>
                  <a:srgbClr val="D4D4D4"/>
                </a:solidFill>
                <a:effectLst/>
                <a:latin typeface="Consolas" panose="020B0609020204030204" pitchFamily="49" charset="0"/>
              </a:rPr>
              <a:t>Anomalies are associated with higher account balances (+54.21%). This could suggest high-value accounts being targeted.</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Transaction Hour and Day:</a:t>
            </a:r>
          </a:p>
          <a:p>
            <a:pPr>
              <a:lnSpc>
                <a:spcPts val="1425"/>
              </a:lnSpc>
            </a:pPr>
            <a:r>
              <a:rPr lang="en-US" b="0">
                <a:solidFill>
                  <a:srgbClr val="D4D4D4"/>
                </a:solidFill>
                <a:effectLst/>
                <a:latin typeface="Consolas" panose="020B0609020204030204" pitchFamily="49" charset="0"/>
              </a:rPr>
              <a:t>Although the differences are smaller, anomalies tend to happen at slightly different hours and on different days compared to normal transactions.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Time Difference in Seconds:</a:t>
            </a:r>
          </a:p>
          <a:p>
            <a:pPr>
              <a:lnSpc>
                <a:spcPts val="1425"/>
              </a:lnSpc>
            </a:pPr>
            <a:r>
              <a:rPr lang="en-US" b="0">
                <a:solidFill>
                  <a:srgbClr val="D4D4D4"/>
                </a:solidFill>
                <a:effectLst/>
                <a:latin typeface="Consolas" panose="020B0609020204030204" pitchFamily="49" charset="0"/>
              </a:rPr>
              <a:t>The time between transactions for anomalies is slightly shorter (-0.94%), which indicates this feature is not a stong indicator of afor anomaly detection.</a:t>
            </a:r>
          </a:p>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16</a:t>
            </a:fld>
            <a:endParaRPr lang="en-US"/>
          </a:p>
        </p:txBody>
      </p:sp>
    </p:spTree>
    <p:extLst>
      <p:ext uri="{BB962C8B-B14F-4D97-AF65-F5344CB8AC3E}">
        <p14:creationId xmlns:p14="http://schemas.microsoft.com/office/powerpoint/2010/main" val="390427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a:solidFill>
                  <a:srgbClr val="D4D4D4"/>
                </a:solidFill>
                <a:effectLst/>
                <a:latin typeface="Consolas" panose="020B0609020204030204" pitchFamily="49" charset="0"/>
              </a:rPr>
              <a:t>Conclusion</a:t>
            </a:r>
          </a:p>
          <a:p>
            <a:pPr>
              <a:lnSpc>
                <a:spcPts val="1425"/>
              </a:lnSpc>
            </a:pPr>
            <a:r>
              <a:rPr lang="en-US" b="0">
                <a:solidFill>
                  <a:srgbClr val="D4D4D4"/>
                </a:solidFill>
                <a:effectLst/>
                <a:latin typeface="Consolas" panose="020B0609020204030204" pitchFamily="49" charset="0"/>
              </a:rPr>
              <a:t>The goal of this project was to find unusual transactions (anomalies) in bank data using the Isolation Forest algorithm and figure out which features made these transactions stand out. Since the data didn’t have labels, we used unsupervised learning methods and tools to understand the results.</a:t>
            </a:r>
          </a:p>
          <a:p>
            <a:pPr>
              <a:lnSpc>
                <a:spcPts val="1425"/>
              </a:lnSpc>
            </a:pPr>
            <a:br>
              <a:rPr lang="en-US" b="0">
                <a:solidFill>
                  <a:srgbClr val="D4D4D4"/>
                </a:solidFill>
                <a:effectLst/>
                <a:latin typeface="Consolas" panose="020B0609020204030204" pitchFamily="49" charset="0"/>
              </a:rPr>
            </a:br>
            <a:br>
              <a:rPr lang="en-US" b="0">
                <a:solidFill>
                  <a:srgbClr val="D4D4D4"/>
                </a:solidFill>
                <a:effectLst/>
                <a:latin typeface="Consolas" panose="020B0609020204030204" pitchFamily="49" charset="0"/>
              </a:rPr>
            </a:b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Data Preparation:</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encoded categories like TransactionType, Location, and Channel.</a:t>
            </a:r>
          </a:p>
          <a:p>
            <a:pPr>
              <a:lnSpc>
                <a:spcPts val="1425"/>
              </a:lnSpc>
            </a:pPr>
            <a:r>
              <a:rPr lang="en-US" b="0">
                <a:solidFill>
                  <a:srgbClr val="D4D4D4"/>
                </a:solidFill>
                <a:effectLst/>
                <a:latin typeface="Consolas" panose="020B0609020204030204" pitchFamily="49" charset="0"/>
              </a:rPr>
              <a:t>We standardized numerical features like TransactionAmount, AccountBalance, and LoginAttempts.</a:t>
            </a:r>
          </a:p>
          <a:p>
            <a:pPr>
              <a:lnSpc>
                <a:spcPts val="1425"/>
              </a:lnSpc>
            </a:pPr>
            <a:r>
              <a:rPr lang="en-US" b="0">
                <a:solidFill>
                  <a:srgbClr val="D4D4D4"/>
                </a:solidFill>
                <a:effectLst/>
                <a:latin typeface="Consolas" panose="020B0609020204030204" pitchFamily="49" charset="0"/>
              </a:rPr>
              <a:t>We created time-based features, such as TransactionHour and TransactionDay.</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Anomaly Detection:</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ran the Isolation Forest with a contamination rate of 0.01, based on the idea that less than 1% of transactions are typically fraud.</a:t>
            </a:r>
          </a:p>
          <a:p>
            <a:pPr>
              <a:lnSpc>
                <a:spcPts val="1425"/>
              </a:lnSpc>
            </a:pPr>
            <a:r>
              <a:rPr lang="en-US" b="0">
                <a:solidFill>
                  <a:srgbClr val="D4D4D4"/>
                </a:solidFill>
                <a:effectLst/>
                <a:latin typeface="Consolas" panose="020B0609020204030204" pitchFamily="49" charset="0"/>
              </a:rPr>
              <a:t>The model flagged 26 transactions as anomalies.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Understanding the Model:</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used SHAP (SHapley Additive exPlanations) to see which features the model relied on most.</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The key features that led to anomalies were:</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Transaction Amount</a:t>
            </a:r>
          </a:p>
          <a:p>
            <a:pPr>
              <a:lnSpc>
                <a:spcPts val="1425"/>
              </a:lnSpc>
            </a:pPr>
            <a:r>
              <a:rPr lang="en-US" b="0">
                <a:solidFill>
                  <a:srgbClr val="D4D4D4"/>
                </a:solidFill>
                <a:effectLst/>
                <a:latin typeface="Consolas" panose="020B0609020204030204" pitchFamily="49" charset="0"/>
              </a:rPr>
              <a:t>Login Attempts</a:t>
            </a:r>
          </a:p>
          <a:p>
            <a:pPr>
              <a:lnSpc>
                <a:spcPts val="1425"/>
              </a:lnSpc>
            </a:pPr>
            <a:r>
              <a:rPr lang="en-US" b="0">
                <a:solidFill>
                  <a:srgbClr val="D4D4D4"/>
                </a:solidFill>
                <a:effectLst/>
                <a:latin typeface="Consolas" panose="020B0609020204030204" pitchFamily="49" charset="0"/>
              </a:rPr>
              <a:t>Account Balance</a:t>
            </a:r>
          </a:p>
          <a:p>
            <a:pPr>
              <a:lnSpc>
                <a:spcPts val="1425"/>
              </a:lnSpc>
            </a:pPr>
            <a:r>
              <a:rPr lang="en-US" b="0">
                <a:solidFill>
                  <a:srgbClr val="D4D4D4"/>
                </a:solidFill>
                <a:effectLst/>
                <a:latin typeface="Consolas" panose="020B0609020204030204" pitchFamily="49" charset="0"/>
              </a:rPr>
              <a:t>Transaction Type</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Comparing Means: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compared the average values of numerical features between anomalies and normal transactions. This showed that anomalies often had higher transaction amounts, more login attempts, and higher account balances. </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also compared the value_counts od tranaction types, while 0ver 70% all tranctions were debit transactions only 38% pf the anomalies where debit type indicating the suspcisous activity might me more prevalent on credit tranactions. </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Answering the Research Question:</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We wanted to know how to detect anomalies in bank transactions with no labels and what features are most important. The Isolation Forest helped us find these anomalies, and SHAP showed us which features mattered most. By combining the model's results with our understanding of the data, we got a clearer picture of what makes these transactions unusual.</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Future Studies</a:t>
            </a:r>
          </a:p>
          <a:p>
            <a:pPr>
              <a:lnSpc>
                <a:spcPts val="1425"/>
              </a:lnSpc>
            </a:pPr>
            <a:r>
              <a:rPr lang="en-US" b="0">
                <a:solidFill>
                  <a:srgbClr val="D4D4D4"/>
                </a:solidFill>
                <a:effectLst/>
                <a:latin typeface="Consolas" panose="020B0609020204030204" pitchFamily="49" charset="0"/>
              </a:rPr>
              <a:t>To improve anomaly detection in future studies, adding features like Device ID and IP address could be valuable. For example:</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ATM Locations: ATMs are known hotspots for suspicious transactions. Including Device IDs for ATMs can help flag anomalies more accurately.</a:t>
            </a:r>
          </a:p>
          <a:p>
            <a:pPr>
              <a:lnSpc>
                <a:spcPts val="1425"/>
              </a:lnSpc>
            </a:pPr>
            <a:r>
              <a:rPr lang="en-US" b="0">
                <a:solidFill>
                  <a:srgbClr val="D4D4D4"/>
                </a:solidFill>
                <a:effectLst/>
                <a:latin typeface="Consolas" panose="020B0609020204030204" pitchFamily="49" charset="0"/>
              </a:rPr>
              <a:t>IP Address Tracking: If an account shows multiple login attempts from an unfamiliar IP address, this could indicate potential fraud or unauthorized access.</a:t>
            </a:r>
          </a:p>
          <a:p>
            <a:pPr>
              <a:lnSpc>
                <a:spcPts val="1425"/>
              </a:lnSpc>
            </a:pPr>
            <a:r>
              <a:rPr lang="en-US" b="0">
                <a:solidFill>
                  <a:srgbClr val="D4D4D4"/>
                </a:solidFill>
                <a:effectLst/>
                <a:latin typeface="Consolas" panose="020B0609020204030204" pitchFamily="49" charset="0"/>
              </a:rPr>
              <a:t>These additional features can enhance the model’s ability to detect anomalies and provide more context for understanding suspicious activities.</a:t>
            </a:r>
          </a:p>
          <a:p>
            <a:pPr>
              <a:lnSpc>
                <a:spcPts val="1425"/>
              </a:lnSpc>
            </a:pPr>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This project shows that unsupervised learning can do a good job of finding outliers, even when we don’t have labeled data. Using tools like SHAP helps explain the model's decisions, and adding domain knowledge makes the results meaningful.</a:t>
            </a:r>
          </a:p>
          <a:p>
            <a:endParaRPr lang="en-US"/>
          </a:p>
        </p:txBody>
      </p:sp>
      <p:sp>
        <p:nvSpPr>
          <p:cNvPr id="4" name="Slide Number Placeholder 3"/>
          <p:cNvSpPr>
            <a:spLocks noGrp="1"/>
          </p:cNvSpPr>
          <p:nvPr>
            <p:ph type="sldNum" sz="quarter" idx="5"/>
          </p:nvPr>
        </p:nvSpPr>
        <p:spPr/>
        <p:txBody>
          <a:bodyPr/>
          <a:lstStyle/>
          <a:p>
            <a:fld id="{1A0EE37E-5AAD-4312-AC4F-82B48FB64BAA}" type="slidenum">
              <a:rPr lang="en-US" smtClean="0"/>
              <a:t>17</a:t>
            </a:fld>
            <a:endParaRPr lang="en-US"/>
          </a:p>
        </p:txBody>
      </p:sp>
    </p:spTree>
    <p:extLst>
      <p:ext uri="{BB962C8B-B14F-4D97-AF65-F5344CB8AC3E}">
        <p14:creationId xmlns:p14="http://schemas.microsoft.com/office/powerpoint/2010/main" val="90526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FE53-BFF1-CFD6-3488-496F5A3E2F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EC826-96EF-0565-9025-032D51340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44D497-9751-B495-5349-3733CF4AFA47}"/>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09886657-434E-C7D8-46AE-17B6A558C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BF077-2993-6D25-F1C4-3B89D16EEB9C}"/>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381607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97FA-C68B-3AB8-B278-9D575E7E99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60C6D7-2426-55EE-D298-1541F438B1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FAE8F-22F3-FC21-1077-E2275280F57E}"/>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75428AFF-C415-139C-E964-FB06E0531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774AB-F309-58E6-2B00-373280F2E5B6}"/>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260703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0132B5-1C64-F830-24A4-040CF35690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EA0459-B4C4-EB5C-EFD5-98FCCF2F54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A9DA0-7377-C809-9FE5-89749468FA8D}"/>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3FA5B9BC-835D-8D22-EB78-668780595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C5BF8-E58E-C81F-C881-0047B6224462}"/>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27638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F4C6-1981-0FA4-7B84-59895AC88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4AAC5-4E66-C3F7-B6D9-BB4E1ED1F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3C99A-1C6E-3215-3523-6855CC8C6490}"/>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2D403F47-B3F3-8AA7-BAB4-355D013C9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F8DAF-9560-2962-0604-F707E75F1137}"/>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96425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6EE6-5DF4-715B-DA09-C72E898733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2990BE-758A-893A-EBC2-6EF3510B52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D9A822-E12E-F605-5740-BD6EBBF0B38F}"/>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06960E31-54E5-F10F-1FF4-9784225F3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B175B-7490-4B2F-FECA-7FA4C276DF94}"/>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8137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BF47-B305-63C9-4801-377A97D34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08237-2D3F-101B-1C1B-A91F4B0E0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1A04F0-6ABB-4C98-E67F-375F4D35A1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C661FE-D5EC-D60F-963C-DF2424C2A156}"/>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6" name="Footer Placeholder 5">
            <a:extLst>
              <a:ext uri="{FF2B5EF4-FFF2-40B4-BE49-F238E27FC236}">
                <a16:creationId xmlns:a16="http://schemas.microsoft.com/office/drawing/2014/main" id="{CB42B09C-3F63-D2BD-6E34-5AF737B4E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7E35E-007F-40CD-3DF1-F590A67BFB71}"/>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339164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3C3-51E2-F6DE-68CC-80E4888CC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DA8307-FB81-26C5-1FE5-63BAFD22B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AB8BA-091C-5DF0-C537-2EB1780357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192E68-6ADE-DB7E-2299-07EE685CF3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A4202-0D8D-B50C-B358-E1D0F3EF32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F27A4-8860-A2BD-6690-9C95A9E80390}"/>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8" name="Footer Placeholder 7">
            <a:extLst>
              <a:ext uri="{FF2B5EF4-FFF2-40B4-BE49-F238E27FC236}">
                <a16:creationId xmlns:a16="http://schemas.microsoft.com/office/drawing/2014/main" id="{99A70976-F496-19F7-A599-B9F45AAA29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EAE511-DA56-E981-F1C0-0B0382A048BF}"/>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274308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4D59A-DE7F-638E-9732-0BCB300506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6F0FE6-4816-48F7-4A0E-CFDE3F68F94B}"/>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4" name="Footer Placeholder 3">
            <a:extLst>
              <a:ext uri="{FF2B5EF4-FFF2-40B4-BE49-F238E27FC236}">
                <a16:creationId xmlns:a16="http://schemas.microsoft.com/office/drawing/2014/main" id="{D0D20F43-18FF-687E-ED43-3EBCFC2E80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87867E-7530-6ED2-5651-449C1004D317}"/>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1743407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27CC12-BE97-EC91-5F77-DF555323C260}"/>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3" name="Footer Placeholder 2">
            <a:extLst>
              <a:ext uri="{FF2B5EF4-FFF2-40B4-BE49-F238E27FC236}">
                <a16:creationId xmlns:a16="http://schemas.microsoft.com/office/drawing/2014/main" id="{1FFD48AE-7021-F8F3-16F4-46DBE66FC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7ED81B-0A64-EBC2-7C94-F4AB1D445A52}"/>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1025519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6EA8-CFCC-1B1D-3D56-F3CB64136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30A272-FAC0-4EDB-F33A-F932F8967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BF2397-7E78-5596-0AE4-38580C117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D62FE-CD0F-980B-837C-5FDA62454479}"/>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6" name="Footer Placeholder 5">
            <a:extLst>
              <a:ext uri="{FF2B5EF4-FFF2-40B4-BE49-F238E27FC236}">
                <a16:creationId xmlns:a16="http://schemas.microsoft.com/office/drawing/2014/main" id="{B412EF4F-7D0D-CAB1-57C1-7C49CCDB9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A300B5-F7EF-EAF1-B927-BE6683A22BD4}"/>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148751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1D14-EA90-884D-A1C3-468675562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83E05-AD58-36E1-51E8-E7B67CCDB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8C2670-9DD3-C700-F5AE-7726D2C61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B1B89-EDDD-8D45-A80F-08A77E662952}"/>
              </a:ext>
            </a:extLst>
          </p:cNvPr>
          <p:cNvSpPr>
            <a:spLocks noGrp="1"/>
          </p:cNvSpPr>
          <p:nvPr>
            <p:ph type="dt" sz="half" idx="10"/>
          </p:nvPr>
        </p:nvSpPr>
        <p:spPr/>
        <p:txBody>
          <a:bodyPr/>
          <a:lstStyle/>
          <a:p>
            <a:fld id="{02A2A713-DACE-4D47-8AC8-90DBC10408F7}" type="datetimeFigureOut">
              <a:rPr lang="en-US" smtClean="0"/>
              <a:t>12/14/2024</a:t>
            </a:fld>
            <a:endParaRPr lang="en-US"/>
          </a:p>
        </p:txBody>
      </p:sp>
      <p:sp>
        <p:nvSpPr>
          <p:cNvPr id="6" name="Footer Placeholder 5">
            <a:extLst>
              <a:ext uri="{FF2B5EF4-FFF2-40B4-BE49-F238E27FC236}">
                <a16:creationId xmlns:a16="http://schemas.microsoft.com/office/drawing/2014/main" id="{809F22AD-9972-9A4F-39E3-0216D4E34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2D15-C2B1-8938-625E-2D30F10F82DF}"/>
              </a:ext>
            </a:extLst>
          </p:cNvPr>
          <p:cNvSpPr>
            <a:spLocks noGrp="1"/>
          </p:cNvSpPr>
          <p:nvPr>
            <p:ph type="sldNum" sz="quarter" idx="12"/>
          </p:nvPr>
        </p:nvSpPr>
        <p:spPr/>
        <p:txBody>
          <a:bodyPr/>
          <a:lstStyle/>
          <a:p>
            <a:fld id="{FE89014E-E038-4B5C-8753-AEBB6AF57E6C}" type="slidenum">
              <a:rPr lang="en-US" smtClean="0"/>
              <a:t>‹#›</a:t>
            </a:fld>
            <a:endParaRPr lang="en-US"/>
          </a:p>
        </p:txBody>
      </p:sp>
    </p:spTree>
    <p:extLst>
      <p:ext uri="{BB962C8B-B14F-4D97-AF65-F5344CB8AC3E}">
        <p14:creationId xmlns:p14="http://schemas.microsoft.com/office/powerpoint/2010/main" val="251274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chemeClr val="bg2"/>
            </a:gs>
            <a:gs pos="71000">
              <a:schemeClr val="bg2">
                <a:lumMod val="75000"/>
              </a:schemeClr>
            </a:gs>
            <a:gs pos="3000">
              <a:srgbClr val="6F8B98"/>
            </a:gs>
            <a:gs pos="85000">
              <a:schemeClr val="bg2">
                <a:lumMod val="50000"/>
              </a:schemeClr>
            </a:gs>
            <a:gs pos="100000">
              <a:schemeClr val="tx1">
                <a:lumMod val="95000"/>
                <a:lumOff val="5000"/>
              </a:schemeClr>
            </a:gs>
            <a:gs pos="38000">
              <a:srgbClr val="EFEFEF"/>
            </a:gs>
            <a:gs pos="58000">
              <a:schemeClr val="bg1"/>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9FB16-7CD1-EB11-91E0-383E06F15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DFCA1-B8DD-D3CD-0098-34F379DD4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D44AF-D81E-56FD-1039-BE81E9485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A2A713-DACE-4D47-8AC8-90DBC10408F7}" type="datetimeFigureOut">
              <a:rPr lang="en-US" smtClean="0"/>
              <a:t>12/14/2024</a:t>
            </a:fld>
            <a:endParaRPr lang="en-US"/>
          </a:p>
        </p:txBody>
      </p:sp>
      <p:sp>
        <p:nvSpPr>
          <p:cNvPr id="5" name="Footer Placeholder 4">
            <a:extLst>
              <a:ext uri="{FF2B5EF4-FFF2-40B4-BE49-F238E27FC236}">
                <a16:creationId xmlns:a16="http://schemas.microsoft.com/office/drawing/2014/main" id="{931F00EE-E7C3-F010-3A32-89F061A862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988715-605D-FB3D-7CED-37DE49DFF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89014E-E038-4B5C-8753-AEBB6AF57E6C}" type="slidenum">
              <a:rPr lang="en-US" smtClean="0"/>
              <a:t>‹#›</a:t>
            </a:fld>
            <a:endParaRPr lang="en-US"/>
          </a:p>
        </p:txBody>
      </p:sp>
    </p:spTree>
    <p:extLst>
      <p:ext uri="{BB962C8B-B14F-4D97-AF65-F5344CB8AC3E}">
        <p14:creationId xmlns:p14="http://schemas.microsoft.com/office/powerpoint/2010/main" val="2920314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kaggle.com/datasets/valakhorasani/bank-transaction-dataset-for-fraud-detection" TargetMode="External"/><Relationship Id="rId5" Type="http://schemas.openxmlformats.org/officeDocument/2006/relationships/hyperlink" Target="https://greenteapress.com/wp/think-python-2e/" TargetMode="External"/><Relationship Id="rId4" Type="http://schemas.openxmlformats.org/officeDocument/2006/relationships/hyperlink" Target="https://www.geeksforgeeks.org/ml-isolation-forest-algorithm/"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hyperlink" Target="https://www.linkedin.com/in/darwhin-gomez/" TargetMode="External"/><Relationship Id="rId4" Type="http://schemas.openxmlformats.org/officeDocument/2006/relationships/hyperlink" Target="https://github.com/DW8888"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geeksforgeeks.org/what-is-isolation-forest/#how-isolation-forest-algorithm-works" TargetMode="External"/><Relationship Id="rId5" Type="http://schemas.openxmlformats.org/officeDocument/2006/relationships/image" Target="../media/image18.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AD5E79-D184-937B-E8BB-52A806BD9C9E}"/>
              </a:ext>
            </a:extLst>
          </p:cNvPr>
          <p:cNvSpPr/>
          <p:nvPr/>
        </p:nvSpPr>
        <p:spPr>
          <a:xfrm>
            <a:off x="-224590" y="770021"/>
            <a:ext cx="11529942" cy="2800767"/>
          </a:xfrm>
          <a:prstGeom prst="rect">
            <a:avLst/>
          </a:prstGeom>
          <a:noFill/>
        </p:spPr>
        <p:txBody>
          <a:bodyPr wrap="square" lIns="91440" tIns="45720" rIns="91440" bIns="45720">
            <a:spAutoFit/>
          </a:bodyPr>
          <a:lstStyle/>
          <a:p>
            <a:pPr algn="ctr"/>
            <a:r>
              <a:rPr lang="en-US" sz="88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Fraud Detection in Bank Transactions</a:t>
            </a:r>
          </a:p>
        </p:txBody>
      </p:sp>
      <p:sp>
        <p:nvSpPr>
          <p:cNvPr id="5" name="TextBox 4">
            <a:extLst>
              <a:ext uri="{FF2B5EF4-FFF2-40B4-BE49-F238E27FC236}">
                <a16:creationId xmlns:a16="http://schemas.microsoft.com/office/drawing/2014/main" id="{2ECBE95E-2A77-6557-B68C-7AEFC9CC0D68}"/>
              </a:ext>
            </a:extLst>
          </p:cNvPr>
          <p:cNvSpPr txBox="1"/>
          <p:nvPr/>
        </p:nvSpPr>
        <p:spPr>
          <a:xfrm>
            <a:off x="4489623" y="3898230"/>
            <a:ext cx="2101516" cy="923330"/>
          </a:xfrm>
          <a:prstGeom prst="rect">
            <a:avLst/>
          </a:prstGeom>
          <a:noFill/>
        </p:spPr>
        <p:txBody>
          <a:bodyPr wrap="square" rtlCol="0">
            <a:spAutoFit/>
          </a:bodyPr>
          <a:lstStyle/>
          <a:p>
            <a:pPr algn="ctr"/>
            <a:r>
              <a:rPr lang="en-US"/>
              <a:t>Darwhin Gomez</a:t>
            </a:r>
          </a:p>
          <a:p>
            <a:pPr algn="ctr"/>
            <a:r>
              <a:rPr lang="en-US"/>
              <a:t>Data 602 </a:t>
            </a:r>
          </a:p>
          <a:p>
            <a:pPr algn="ctr"/>
            <a:r>
              <a:rPr lang="en-US"/>
              <a:t>Fall 2024</a:t>
            </a:r>
          </a:p>
        </p:txBody>
      </p:sp>
      <p:pic>
        <p:nvPicPr>
          <p:cNvPr id="12" name="Audio 11">
            <a:hlinkClick r:id="" action="ppaction://media"/>
            <a:extLst>
              <a:ext uri="{FF2B5EF4-FFF2-40B4-BE49-F238E27FC236}">
                <a16:creationId xmlns:a16="http://schemas.microsoft.com/office/drawing/2014/main" id="{6E9438FC-BF57-C0B0-A181-8F8E4B6CE8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1516829"/>
      </p:ext>
    </p:extLst>
  </p:cSld>
  <p:clrMapOvr>
    <a:masterClrMapping/>
  </p:clrMapOvr>
  <mc:AlternateContent xmlns:mc="http://schemas.openxmlformats.org/markup-compatibility/2006">
    <mc:Choice xmlns:p14="http://schemas.microsoft.com/office/powerpoint/2010/main" Requires="p14">
      <p:transition spd="slow" p14:dur="2000" advTm="40792"/>
    </mc:Choice>
    <mc:Fallback>
      <p:transition spd="slow" advTm="40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E0EC9-5A8B-33DE-E529-8E3D98FA800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C02A8BC-103A-B4CC-5BAB-66DA1C12C5B3}"/>
              </a:ext>
            </a:extLst>
          </p:cNvPr>
          <p:cNvSpPr/>
          <p:nvPr/>
        </p:nvSpPr>
        <p:spPr>
          <a:xfrm>
            <a:off x="1132772" y="845820"/>
            <a:ext cx="9926455" cy="51663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pPr>
            <a:r>
              <a:rPr lang="en-US" b="0">
                <a:solidFill>
                  <a:srgbClr val="6A9955"/>
                </a:solidFill>
                <a:effectLst/>
                <a:latin typeface="Consolas" panose="020B0609020204030204" pitchFamily="49" charset="0"/>
              </a:rPr>
              <a:t># Train Isolation Forest</a:t>
            </a:r>
            <a:endParaRPr lang="en-US" b="0">
              <a:solidFill>
                <a:srgbClr val="D4D4D4"/>
              </a:solidFill>
              <a:effectLst/>
              <a:latin typeface="Consolas" panose="020B0609020204030204" pitchFamily="49" charset="0"/>
            </a:endParaRPr>
          </a:p>
          <a:p>
            <a:pPr>
              <a:lnSpc>
                <a:spcPts val="1425"/>
              </a:lnSpc>
            </a:pPr>
            <a:br>
              <a:rPr lang="en-US" b="0">
                <a:solidFill>
                  <a:srgbClr val="D4D4D4"/>
                </a:solidFill>
                <a:effectLst/>
                <a:latin typeface="Consolas" panose="020B0609020204030204" pitchFamily="49" charset="0"/>
              </a:rPr>
            </a:br>
            <a:r>
              <a:rPr lang="en-US" b="0">
                <a:solidFill>
                  <a:srgbClr val="9CDCFE"/>
                </a:solidFill>
                <a:effectLst/>
                <a:latin typeface="Consolas" panose="020B0609020204030204" pitchFamily="49" charset="0"/>
              </a:rPr>
              <a:t>features</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'TransactionAmount'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'AccountBalance'</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'TransactionDuration'</a:t>
            </a:r>
            <a:r>
              <a:rPr lang="en-US" b="0">
                <a:solidFill>
                  <a:srgbClr val="D4D4D4"/>
                </a:solidFill>
                <a:effectLst/>
                <a:latin typeface="Consolas" panose="020B0609020204030204" pitchFamily="49" charset="0"/>
              </a:rPr>
              <a:t>, </a:t>
            </a:r>
          </a:p>
          <a:p>
            <a:pPr>
              <a:lnSpc>
                <a:spcPts val="1425"/>
              </a:lnSpc>
            </a:pP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'LoginAttempts'</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'TransactionHour'</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'TransactionDay'</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'TimeDiffSeconds'</a:t>
            </a:r>
            <a:r>
              <a:rPr lang="en-US" b="0">
                <a:solidFill>
                  <a:srgbClr val="D4D4D4"/>
                </a:solidFill>
                <a:effectLst/>
                <a:latin typeface="Consolas" panose="020B0609020204030204" pitchFamily="49" charset="0"/>
              </a:rPr>
              <a:t>, </a:t>
            </a:r>
          </a:p>
          <a:p>
            <a:pPr>
              <a:lnSpc>
                <a:spcPts val="1425"/>
              </a:lnSpc>
            </a:pP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"Location"</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"TransactionType"</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"CustomerAge"</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"Channel"</a:t>
            </a:r>
            <a:r>
              <a:rPr lang="en-US" b="0">
                <a:solidFill>
                  <a:srgbClr val="D4D4D4"/>
                </a:solidFill>
                <a:effectLst/>
                <a:latin typeface="Consolas" panose="020B0609020204030204" pitchFamily="49" charset="0"/>
              </a:rPr>
              <a:t>]</a:t>
            </a:r>
          </a:p>
          <a:p>
            <a:pPr>
              <a:lnSpc>
                <a:spcPts val="1425"/>
              </a:lnSpc>
            </a:pPr>
            <a:r>
              <a:rPr lang="en-US" b="0">
                <a:solidFill>
                  <a:srgbClr val="9CDCFE"/>
                </a:solidFill>
                <a:effectLst/>
                <a:latin typeface="Consolas" panose="020B0609020204030204" pitchFamily="49" charset="0"/>
              </a:rPr>
              <a:t>iso_forest</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IsolationForest</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n_estimators</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100</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contamination</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0.01</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random_state</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42</a:t>
            </a:r>
            <a:r>
              <a:rPr lang="en-US" b="0">
                <a:solidFill>
                  <a:srgbClr val="D4D4D4"/>
                </a:solidFill>
                <a:effectLst/>
                <a:latin typeface="Consolas" panose="020B0609020204030204" pitchFamily="49" charset="0"/>
              </a:rPr>
              <a:t>)</a:t>
            </a:r>
          </a:p>
          <a:p>
            <a:pPr>
              <a:lnSpc>
                <a:spcPts val="1425"/>
              </a:lnSpc>
            </a:pP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'anomaly'</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iso_forest</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fit_predict</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features</a:t>
            </a:r>
            <a:r>
              <a:rPr lang="en-US" b="0">
                <a:solidFill>
                  <a:srgbClr val="D4D4D4"/>
                </a:solidFill>
                <a:effectLst/>
                <a:latin typeface="Consolas" panose="020B0609020204030204" pitchFamily="49" charset="0"/>
              </a:rPr>
              <a:t>])</a:t>
            </a:r>
          </a:p>
          <a:p>
            <a:pPr>
              <a:lnSpc>
                <a:spcPts val="1425"/>
              </a:lnSpc>
            </a:pPr>
            <a:endParaRPr lang="en-US" b="0">
              <a:solidFill>
                <a:srgbClr val="D4D4D4"/>
              </a:solidFill>
              <a:effectLst/>
              <a:latin typeface="Consolas" panose="020B0609020204030204" pitchFamily="49" charset="0"/>
            </a:endParaRPr>
          </a:p>
          <a:p>
            <a:pPr>
              <a:lnSpc>
                <a:spcPts val="1425"/>
              </a:lnSpc>
            </a:pPr>
            <a:endParaRPr lang="en-US">
              <a:solidFill>
                <a:srgbClr val="D4D4D4"/>
              </a:solidFill>
              <a:latin typeface="Consolas" panose="020B0609020204030204" pitchFamily="49" charset="0"/>
            </a:endParaRPr>
          </a:p>
          <a:p>
            <a:pPr>
              <a:lnSpc>
                <a:spcPts val="1425"/>
              </a:lnSpc>
            </a:pPr>
            <a:r>
              <a:rPr lang="en-US" b="0">
                <a:solidFill>
                  <a:srgbClr val="D4D4D4"/>
                </a:solidFill>
                <a:effectLst/>
                <a:latin typeface="Consolas" panose="020B0609020204030204" pitchFamily="49" charset="0"/>
              </a:rPr>
              <a:t>==============</a:t>
            </a:r>
          </a:p>
          <a:p>
            <a:pPr>
              <a:lnSpc>
                <a:spcPts val="1425"/>
              </a:lnSpc>
            </a:pPr>
            <a:endParaRPr lang="en-US">
              <a:solidFill>
                <a:srgbClr val="D4D4D4"/>
              </a:solidFill>
              <a:latin typeface="Consolas" panose="020B0609020204030204" pitchFamily="49" charset="0"/>
            </a:endParaRPr>
          </a:p>
          <a:p>
            <a:pPr>
              <a:lnSpc>
                <a:spcPts val="1425"/>
              </a:lnSpc>
            </a:pPr>
            <a:endParaRPr lang="en-US" b="0">
              <a:solidFill>
                <a:srgbClr val="D4D4D4"/>
              </a:solidFill>
              <a:effectLst/>
              <a:latin typeface="Consolas" panose="020B0609020204030204" pitchFamily="49" charset="0"/>
            </a:endParaRPr>
          </a:p>
          <a:p>
            <a:pPr>
              <a:lnSpc>
                <a:spcPts val="1425"/>
              </a:lnSpc>
            </a:pPr>
            <a:r>
              <a:rPr lang="en-US" b="0">
                <a:solidFill>
                  <a:srgbClr val="D4D4D4"/>
                </a:solidFill>
                <a:effectLst/>
                <a:latin typeface="Consolas" panose="020B0609020204030204" pitchFamily="49" charset="0"/>
              </a:rPr>
              <a:t>Number of anomolies detected :  26</a:t>
            </a:r>
            <a:br>
              <a:rPr lang="en-US">
                <a:solidFill>
                  <a:srgbClr val="D4D4D4"/>
                </a:solidFill>
                <a:latin typeface="Consolas" panose="020B0609020204030204" pitchFamily="49" charset="0"/>
              </a:rPr>
            </a:br>
            <a:br>
              <a:rPr lang="en-US">
                <a:solidFill>
                  <a:srgbClr val="D4D4D4"/>
                </a:solidFill>
                <a:latin typeface="Consolas" panose="020B0609020204030204" pitchFamily="49" charset="0"/>
              </a:rPr>
            </a:br>
            <a:r>
              <a:rPr lang="en-US">
                <a:solidFill>
                  <a:srgbClr val="D4D4D4"/>
                </a:solidFill>
                <a:latin typeface="Consolas" panose="020B0609020204030204" pitchFamily="49" charset="0"/>
              </a:rPr>
              <a:t>TransactionType</a:t>
            </a:r>
          </a:p>
          <a:p>
            <a:pPr>
              <a:lnSpc>
                <a:spcPts val="1425"/>
              </a:lnSpc>
            </a:pPr>
            <a:r>
              <a:rPr lang="en-US">
                <a:solidFill>
                  <a:srgbClr val="D4D4D4"/>
                </a:solidFill>
                <a:latin typeface="Consolas" panose="020B0609020204030204" pitchFamily="49" charset="0"/>
              </a:rPr>
              <a:t>0  	  16 (Credit)</a:t>
            </a:r>
          </a:p>
          <a:p>
            <a:pPr>
              <a:lnSpc>
                <a:spcPts val="1425"/>
              </a:lnSpc>
            </a:pPr>
            <a:r>
              <a:rPr lang="en-US">
                <a:solidFill>
                  <a:srgbClr val="D4D4D4"/>
                </a:solidFill>
                <a:latin typeface="Consolas" panose="020B0609020204030204" pitchFamily="49" charset="0"/>
              </a:rPr>
              <a:t>1	  10 (Debit)</a:t>
            </a:r>
          </a:p>
          <a:p>
            <a:pPr>
              <a:lnSpc>
                <a:spcPts val="1425"/>
              </a:lnSpc>
            </a:pPr>
            <a:endParaRPr lang="en-US">
              <a:solidFill>
                <a:srgbClr val="D4D4D4"/>
              </a:solidFill>
              <a:latin typeface="Consolas" panose="020B0609020204030204" pitchFamily="49" charset="0"/>
            </a:endParaRPr>
          </a:p>
        </p:txBody>
      </p:sp>
      <p:pic>
        <p:nvPicPr>
          <p:cNvPr id="7" name="Audio 6">
            <a:hlinkClick r:id="" action="ppaction://media"/>
            <a:extLst>
              <a:ext uri="{FF2B5EF4-FFF2-40B4-BE49-F238E27FC236}">
                <a16:creationId xmlns:a16="http://schemas.microsoft.com/office/drawing/2014/main" id="{99603517-D0A8-E8CD-F6C1-21B30569359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4612243"/>
      </p:ext>
    </p:extLst>
  </p:cSld>
  <p:clrMapOvr>
    <a:masterClrMapping/>
  </p:clrMapOvr>
  <mc:AlternateContent xmlns:mc="http://schemas.openxmlformats.org/markup-compatibility/2006">
    <mc:Choice xmlns:p14="http://schemas.microsoft.com/office/powerpoint/2010/main" Requires="p14">
      <p:transition spd="slow" p14:dur="2000" advTm="107535"/>
    </mc:Choice>
    <mc:Fallback>
      <p:transition spd="slow" advTm="107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FA24A-78ED-DBDA-750A-4EBC2814EF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D26C50-BFB3-DD05-74DA-188DB96724C1}"/>
              </a:ext>
            </a:extLst>
          </p:cNvPr>
          <p:cNvPicPr>
            <a:picLocks noChangeAspect="1"/>
          </p:cNvPicPr>
          <p:nvPr/>
        </p:nvPicPr>
        <p:blipFill>
          <a:blip r:embed="rId4"/>
          <a:stretch>
            <a:fillRect/>
          </a:stretch>
        </p:blipFill>
        <p:spPr>
          <a:xfrm>
            <a:off x="1175657" y="433601"/>
            <a:ext cx="9431383" cy="5990797"/>
          </a:xfrm>
          <a:prstGeom prst="rect">
            <a:avLst/>
          </a:prstGeom>
        </p:spPr>
      </p:pic>
      <p:pic>
        <p:nvPicPr>
          <p:cNvPr id="6" name="Audio 5">
            <a:hlinkClick r:id="" action="ppaction://media"/>
            <a:extLst>
              <a:ext uri="{FF2B5EF4-FFF2-40B4-BE49-F238E27FC236}">
                <a16:creationId xmlns:a16="http://schemas.microsoft.com/office/drawing/2014/main" id="{CB5F9EC9-A6A6-9C8F-15AB-AA1D95397E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8482462"/>
      </p:ext>
    </p:extLst>
  </p:cSld>
  <p:clrMapOvr>
    <a:masterClrMapping/>
  </p:clrMapOvr>
  <mc:AlternateContent xmlns:mc="http://schemas.openxmlformats.org/markup-compatibility/2006">
    <mc:Choice xmlns:p14="http://schemas.microsoft.com/office/powerpoint/2010/main" Requires="p14">
      <p:transition spd="slow" p14:dur="2000" advTm="41218"/>
    </mc:Choice>
    <mc:Fallback>
      <p:transition spd="slow" advTm="41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3C456-F6C3-251B-67D8-407E219D9C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2B7778-6B61-7224-CC8D-AEB6725E542F}"/>
              </a:ext>
            </a:extLst>
          </p:cNvPr>
          <p:cNvPicPr>
            <a:picLocks noChangeAspect="1"/>
          </p:cNvPicPr>
          <p:nvPr/>
        </p:nvPicPr>
        <p:blipFill>
          <a:blip r:embed="rId5"/>
          <a:stretch>
            <a:fillRect/>
          </a:stretch>
        </p:blipFill>
        <p:spPr>
          <a:xfrm>
            <a:off x="1201782" y="453250"/>
            <a:ext cx="9096511" cy="5951499"/>
          </a:xfrm>
          <a:prstGeom prst="rect">
            <a:avLst/>
          </a:prstGeom>
        </p:spPr>
      </p:pic>
      <p:pic>
        <p:nvPicPr>
          <p:cNvPr id="5" name="Audio 4">
            <a:hlinkClick r:id="" action="ppaction://media"/>
            <a:extLst>
              <a:ext uri="{FF2B5EF4-FFF2-40B4-BE49-F238E27FC236}">
                <a16:creationId xmlns:a16="http://schemas.microsoft.com/office/drawing/2014/main" id="{D628C63D-88D8-5F99-5838-AF262DD6A3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0989467"/>
      </p:ext>
    </p:extLst>
  </p:cSld>
  <p:clrMapOvr>
    <a:masterClrMapping/>
  </p:clrMapOvr>
  <mc:AlternateContent xmlns:mc="http://schemas.openxmlformats.org/markup-compatibility/2006">
    <mc:Choice xmlns:p14="http://schemas.microsoft.com/office/powerpoint/2010/main" Requires="p14">
      <p:transition spd="slow" p14:dur="2000" advTm="48963"/>
    </mc:Choice>
    <mc:Fallback>
      <p:transition spd="slow" advTm="48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7EFA3-D08B-6DD3-5C67-0520EE1576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C520F2-760F-7DCF-38B1-C8124B17ABB8}"/>
              </a:ext>
            </a:extLst>
          </p:cNvPr>
          <p:cNvPicPr>
            <a:picLocks noChangeAspect="1"/>
          </p:cNvPicPr>
          <p:nvPr/>
        </p:nvPicPr>
        <p:blipFill>
          <a:blip r:embed="rId4"/>
          <a:stretch>
            <a:fillRect/>
          </a:stretch>
        </p:blipFill>
        <p:spPr>
          <a:xfrm>
            <a:off x="1826895" y="482781"/>
            <a:ext cx="9276534" cy="5892437"/>
          </a:xfrm>
          <a:prstGeom prst="rect">
            <a:avLst/>
          </a:prstGeom>
        </p:spPr>
      </p:pic>
      <p:pic>
        <p:nvPicPr>
          <p:cNvPr id="5" name="Audio 4">
            <a:hlinkClick r:id="" action="ppaction://media"/>
            <a:extLst>
              <a:ext uri="{FF2B5EF4-FFF2-40B4-BE49-F238E27FC236}">
                <a16:creationId xmlns:a16="http://schemas.microsoft.com/office/drawing/2014/main" id="{457FC558-56CE-D08D-CB11-8466781E57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5355315"/>
      </p:ext>
    </p:extLst>
  </p:cSld>
  <p:clrMapOvr>
    <a:masterClrMapping/>
  </p:clrMapOvr>
  <mc:AlternateContent xmlns:mc="http://schemas.openxmlformats.org/markup-compatibility/2006">
    <mc:Choice xmlns:p14="http://schemas.microsoft.com/office/powerpoint/2010/main" Requires="p14">
      <p:transition spd="slow" p14:dur="2000" advTm="19268"/>
    </mc:Choice>
    <mc:Fallback>
      <p:transition spd="slow" advTm="19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A654-BA8C-C995-AB05-31E3B5CECF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455727-33D4-11A2-CEAF-0952417561DB}"/>
              </a:ext>
            </a:extLst>
          </p:cNvPr>
          <p:cNvPicPr>
            <a:picLocks noChangeAspect="1"/>
          </p:cNvPicPr>
          <p:nvPr/>
        </p:nvPicPr>
        <p:blipFill>
          <a:blip r:embed="rId4"/>
          <a:stretch>
            <a:fillRect/>
          </a:stretch>
        </p:blipFill>
        <p:spPr>
          <a:xfrm>
            <a:off x="1712494" y="259157"/>
            <a:ext cx="8767011" cy="6339686"/>
          </a:xfrm>
          <a:prstGeom prst="rect">
            <a:avLst/>
          </a:prstGeom>
        </p:spPr>
      </p:pic>
      <p:pic>
        <p:nvPicPr>
          <p:cNvPr id="5" name="Audio 4">
            <a:hlinkClick r:id="" action="ppaction://media"/>
            <a:extLst>
              <a:ext uri="{FF2B5EF4-FFF2-40B4-BE49-F238E27FC236}">
                <a16:creationId xmlns:a16="http://schemas.microsoft.com/office/drawing/2014/main" id="{B76CF1A6-75D8-9206-3832-4D8EE6148F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8297524"/>
      </p:ext>
    </p:extLst>
  </p:cSld>
  <p:clrMapOvr>
    <a:masterClrMapping/>
  </p:clrMapOvr>
  <mc:AlternateContent xmlns:mc="http://schemas.openxmlformats.org/markup-compatibility/2006">
    <mc:Choice xmlns:p14="http://schemas.microsoft.com/office/powerpoint/2010/main" Requires="p14">
      <p:transition spd="slow" p14:dur="2000" advTm="28910"/>
    </mc:Choice>
    <mc:Fallback>
      <p:transition spd="slow" advTm="2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20915-BD8A-8486-7BF5-DE4807AAC7A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966B23A-5C0A-5943-3998-C59EB0F585E5}"/>
              </a:ext>
            </a:extLst>
          </p:cNvPr>
          <p:cNvSpPr/>
          <p:nvPr/>
        </p:nvSpPr>
        <p:spPr>
          <a:xfrm>
            <a:off x="2305971" y="192050"/>
            <a:ext cx="6585457" cy="923330"/>
          </a:xfrm>
          <a:prstGeom prst="rect">
            <a:avLst/>
          </a:prstGeom>
          <a:noFill/>
        </p:spPr>
        <p:txBody>
          <a:bodyPr wrap="none" lIns="91440" tIns="45720" rIns="91440" bIns="45720">
            <a:spAutoFit/>
          </a:bodyPr>
          <a:lstStyle/>
          <a:p>
            <a:pPr algn="ctr"/>
            <a:r>
              <a:rPr lang="en-US" sz="5400" b="1">
                <a:ln w="9525">
                  <a:solidFill>
                    <a:schemeClr val="bg1"/>
                  </a:solidFill>
                  <a:prstDash val="solid"/>
                </a:ln>
                <a:effectLst>
                  <a:outerShdw blurRad="12700" dist="38100" dir="2700000" algn="tl" rotWithShape="0">
                    <a:schemeClr val="bg1">
                      <a:lumMod val="50000"/>
                    </a:schemeClr>
                  </a:outerShdw>
                </a:effectLst>
              </a:rPr>
              <a:t>Analyzing The Model</a:t>
            </a:r>
            <a:endPar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Picture 3">
            <a:extLst>
              <a:ext uri="{FF2B5EF4-FFF2-40B4-BE49-F238E27FC236}">
                <a16:creationId xmlns:a16="http://schemas.microsoft.com/office/drawing/2014/main" id="{30C74F68-2083-29E8-FDE4-B02FAC70BAA7}"/>
              </a:ext>
            </a:extLst>
          </p:cNvPr>
          <p:cNvPicPr>
            <a:picLocks noChangeAspect="1"/>
          </p:cNvPicPr>
          <p:nvPr/>
        </p:nvPicPr>
        <p:blipFill>
          <a:blip r:embed="rId5"/>
          <a:stretch>
            <a:fillRect/>
          </a:stretch>
        </p:blipFill>
        <p:spPr>
          <a:xfrm>
            <a:off x="267493" y="2474297"/>
            <a:ext cx="5940802" cy="3701069"/>
          </a:xfrm>
          <a:prstGeom prst="rect">
            <a:avLst/>
          </a:prstGeom>
        </p:spPr>
      </p:pic>
      <p:sp>
        <p:nvSpPr>
          <p:cNvPr id="5" name="TextBox 4">
            <a:extLst>
              <a:ext uri="{FF2B5EF4-FFF2-40B4-BE49-F238E27FC236}">
                <a16:creationId xmlns:a16="http://schemas.microsoft.com/office/drawing/2014/main" id="{D63E5477-11C6-05BE-77B0-A6C65DBA24D6}"/>
              </a:ext>
            </a:extLst>
          </p:cNvPr>
          <p:cNvSpPr txBox="1"/>
          <p:nvPr/>
        </p:nvSpPr>
        <p:spPr>
          <a:xfrm>
            <a:off x="4520208" y="1334891"/>
            <a:ext cx="3972856" cy="646331"/>
          </a:xfrm>
          <a:prstGeom prst="rect">
            <a:avLst/>
          </a:prstGeom>
          <a:noFill/>
        </p:spPr>
        <p:txBody>
          <a:bodyPr wrap="square" rtlCol="0">
            <a:spAutoFit/>
          </a:bodyPr>
          <a:lstStyle/>
          <a:p>
            <a:r>
              <a:rPr lang="en-US"/>
              <a:t>SHAP</a:t>
            </a:r>
          </a:p>
          <a:p>
            <a:r>
              <a:rPr lang="en-US"/>
              <a:t>(SHapley Additive exPlanations)</a:t>
            </a:r>
          </a:p>
        </p:txBody>
      </p:sp>
      <p:sp>
        <p:nvSpPr>
          <p:cNvPr id="6" name="Rectangle 5">
            <a:extLst>
              <a:ext uri="{FF2B5EF4-FFF2-40B4-BE49-F238E27FC236}">
                <a16:creationId xmlns:a16="http://schemas.microsoft.com/office/drawing/2014/main" id="{A5E635F3-D296-F940-EC70-24F6F0942FEF}"/>
              </a:ext>
            </a:extLst>
          </p:cNvPr>
          <p:cNvSpPr/>
          <p:nvPr/>
        </p:nvSpPr>
        <p:spPr>
          <a:xfrm>
            <a:off x="6839161" y="2567577"/>
            <a:ext cx="5085346" cy="29555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pPr>
            <a:r>
              <a:rPr lang="en-US" b="0">
                <a:solidFill>
                  <a:srgbClr val="C586C0"/>
                </a:solidFill>
                <a:effectLst/>
                <a:latin typeface="Consolas" panose="020B0609020204030204" pitchFamily="49" charset="0"/>
              </a:rPr>
              <a:t>import</a:t>
            </a:r>
            <a:r>
              <a:rPr lang="en-US" b="0">
                <a:solidFill>
                  <a:srgbClr val="D4D4D4"/>
                </a:solidFill>
                <a:effectLst/>
                <a:latin typeface="Consolas" panose="020B0609020204030204" pitchFamily="49" charset="0"/>
              </a:rPr>
              <a:t> </a:t>
            </a:r>
            <a:r>
              <a:rPr lang="en-US" b="0">
                <a:solidFill>
                  <a:srgbClr val="4EC9B0"/>
                </a:solidFill>
                <a:effectLst/>
                <a:latin typeface="Consolas" panose="020B0609020204030204" pitchFamily="49" charset="0"/>
              </a:rPr>
              <a:t>shap</a:t>
            </a:r>
            <a:endParaRPr lang="en-US" b="0">
              <a:solidFill>
                <a:srgbClr val="D4D4D4"/>
              </a:solidFill>
              <a:effectLst/>
              <a:latin typeface="Consolas" panose="020B0609020204030204" pitchFamily="49" charset="0"/>
            </a:endParaRPr>
          </a:p>
          <a:p>
            <a:pPr>
              <a:lnSpc>
                <a:spcPts val="1425"/>
              </a:lnSpc>
            </a:pPr>
            <a:r>
              <a:rPr lang="en-US" b="0">
                <a:solidFill>
                  <a:srgbClr val="6A9955"/>
                </a:solidFill>
                <a:effectLst/>
                <a:latin typeface="Consolas" panose="020B0609020204030204" pitchFamily="49" charset="0"/>
              </a:rPr>
              <a:t># Create SHAP explainer</a:t>
            </a:r>
            <a:endParaRPr lang="en-US" b="0">
              <a:solidFill>
                <a:srgbClr val="D4D4D4"/>
              </a:solidFill>
              <a:effectLst/>
              <a:latin typeface="Consolas" panose="020B0609020204030204" pitchFamily="49" charset="0"/>
            </a:endParaRPr>
          </a:p>
          <a:p>
            <a:pPr>
              <a:lnSpc>
                <a:spcPts val="1425"/>
              </a:lnSpc>
            </a:pPr>
            <a:r>
              <a:rPr lang="en-US" b="0">
                <a:solidFill>
                  <a:srgbClr val="9CDCFE"/>
                </a:solidFill>
                <a:effectLst/>
                <a:latin typeface="Consolas" panose="020B0609020204030204" pitchFamily="49" charset="0"/>
              </a:rPr>
              <a:t>explainer</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shap</a:t>
            </a:r>
            <a:r>
              <a:rPr lang="en-US" b="0">
                <a:solidFill>
                  <a:srgbClr val="D4D4D4"/>
                </a:solidFill>
                <a:effectLst/>
                <a:latin typeface="Consolas" panose="020B0609020204030204" pitchFamily="49" charset="0"/>
              </a:rPr>
              <a:t>.</a:t>
            </a:r>
            <a:r>
              <a:rPr lang="en-US" b="0">
                <a:solidFill>
                  <a:srgbClr val="4EC9B0"/>
                </a:solidFill>
                <a:effectLst/>
                <a:latin typeface="Consolas" panose="020B0609020204030204" pitchFamily="49" charset="0"/>
              </a:rPr>
              <a:t>Explainer</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iso_forest</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a:solidFill>
                  <a:srgbClr val="6A9955"/>
                </a:solidFill>
                <a:effectLst/>
                <a:latin typeface="Consolas" panose="020B0609020204030204" pitchFamily="49" charset="0"/>
              </a:rPr>
              <a:t># Calculate SHAP values for the sample data</a:t>
            </a:r>
            <a:endParaRPr lang="en-US" b="0">
              <a:solidFill>
                <a:srgbClr val="D4D4D4"/>
              </a:solidFill>
              <a:effectLst/>
              <a:latin typeface="Consolas" panose="020B0609020204030204" pitchFamily="49" charset="0"/>
            </a:endParaRPr>
          </a:p>
          <a:p>
            <a:pPr>
              <a:lnSpc>
                <a:spcPts val="1425"/>
              </a:lnSpc>
            </a:pPr>
            <a:r>
              <a:rPr lang="en-US" b="0">
                <a:solidFill>
                  <a:srgbClr val="9CDCFE"/>
                </a:solidFill>
                <a:effectLst/>
                <a:latin typeface="Consolas" panose="020B0609020204030204" pitchFamily="49" charset="0"/>
              </a:rPr>
              <a:t>shap_values</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explainer</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anomalies</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features</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a:solidFill>
                  <a:srgbClr val="6A9955"/>
                </a:solidFill>
                <a:effectLst/>
                <a:latin typeface="Consolas" panose="020B0609020204030204" pitchFamily="49" charset="0"/>
              </a:rPr>
              <a:t># Visualize SHAP values for the sample data</a:t>
            </a:r>
            <a:endParaRPr lang="en-US" b="0">
              <a:solidFill>
                <a:srgbClr val="D4D4D4"/>
              </a:solidFill>
              <a:effectLst/>
              <a:latin typeface="Consolas" panose="020B0609020204030204" pitchFamily="49" charset="0"/>
            </a:endParaRPr>
          </a:p>
          <a:p>
            <a:pPr>
              <a:lnSpc>
                <a:spcPts val="1425"/>
              </a:lnSpc>
            </a:pPr>
            <a:r>
              <a:rPr lang="en-US" b="0">
                <a:solidFill>
                  <a:srgbClr val="4EC9B0"/>
                </a:solidFill>
                <a:effectLst/>
                <a:latin typeface="Consolas" panose="020B0609020204030204" pitchFamily="49" charset="0"/>
              </a:rPr>
              <a:t>shap</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summary_plot</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shap_values</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anomalies</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features</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endParaRPr lang="en-US" b="0">
              <a:solidFill>
                <a:srgbClr val="D4D4D4"/>
              </a:solidFill>
              <a:effectLst/>
              <a:latin typeface="Consolas" panose="020B0609020204030204" pitchFamily="49" charset="0"/>
            </a:endParaRPr>
          </a:p>
        </p:txBody>
      </p:sp>
      <p:pic>
        <p:nvPicPr>
          <p:cNvPr id="8" name="Audio 7">
            <a:hlinkClick r:id="" action="ppaction://media"/>
            <a:extLst>
              <a:ext uri="{FF2B5EF4-FFF2-40B4-BE49-F238E27FC236}">
                <a16:creationId xmlns:a16="http://schemas.microsoft.com/office/drawing/2014/main" id="{4FEAA1D3-8C5C-63C4-A675-A5B9406BDB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9613200"/>
      </p:ext>
    </p:extLst>
  </p:cSld>
  <p:clrMapOvr>
    <a:masterClrMapping/>
  </p:clrMapOvr>
  <mc:AlternateContent xmlns:mc="http://schemas.openxmlformats.org/markup-compatibility/2006">
    <mc:Choice xmlns:p14="http://schemas.microsoft.com/office/powerpoint/2010/main" Requires="p14">
      <p:transition spd="slow" p14:dur="2000" advTm="60753"/>
    </mc:Choice>
    <mc:Fallback>
      <p:transition spd="slow" advTm="60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B196AD-1BE5-21BB-AC80-E897D7137987}"/>
              </a:ext>
            </a:extLst>
          </p:cNvPr>
          <p:cNvPicPr>
            <a:picLocks noChangeAspect="1"/>
          </p:cNvPicPr>
          <p:nvPr/>
        </p:nvPicPr>
        <p:blipFill>
          <a:blip r:embed="rId5"/>
          <a:stretch>
            <a:fillRect/>
          </a:stretch>
        </p:blipFill>
        <p:spPr>
          <a:xfrm>
            <a:off x="394563" y="478458"/>
            <a:ext cx="5372099" cy="3115816"/>
          </a:xfrm>
          <a:prstGeom prst="rect">
            <a:avLst/>
          </a:prstGeom>
        </p:spPr>
      </p:pic>
      <p:pic>
        <p:nvPicPr>
          <p:cNvPr id="3" name="Picture 2">
            <a:extLst>
              <a:ext uri="{FF2B5EF4-FFF2-40B4-BE49-F238E27FC236}">
                <a16:creationId xmlns:a16="http://schemas.microsoft.com/office/drawing/2014/main" id="{8F81411B-9654-0A53-73B2-CBCD5B7CD8A8}"/>
              </a:ext>
            </a:extLst>
          </p:cNvPr>
          <p:cNvPicPr>
            <a:picLocks noChangeAspect="1"/>
          </p:cNvPicPr>
          <p:nvPr/>
        </p:nvPicPr>
        <p:blipFill>
          <a:blip r:embed="rId6"/>
          <a:stretch>
            <a:fillRect/>
          </a:stretch>
        </p:blipFill>
        <p:spPr>
          <a:xfrm>
            <a:off x="6284205" y="456398"/>
            <a:ext cx="5653311" cy="3137876"/>
          </a:xfrm>
          <a:prstGeom prst="rect">
            <a:avLst/>
          </a:prstGeom>
        </p:spPr>
      </p:pic>
      <p:graphicFrame>
        <p:nvGraphicFramePr>
          <p:cNvPr id="4" name="Table 3">
            <a:extLst>
              <a:ext uri="{FF2B5EF4-FFF2-40B4-BE49-F238E27FC236}">
                <a16:creationId xmlns:a16="http://schemas.microsoft.com/office/drawing/2014/main" id="{79610660-3A9D-A79D-93F1-3BBB01A381AA}"/>
              </a:ext>
            </a:extLst>
          </p:cNvPr>
          <p:cNvGraphicFramePr>
            <a:graphicFrameLocks noGrp="1"/>
          </p:cNvGraphicFramePr>
          <p:nvPr>
            <p:extLst>
              <p:ext uri="{D42A27DB-BD31-4B8C-83A1-F6EECF244321}">
                <p14:modId xmlns:p14="http://schemas.microsoft.com/office/powerpoint/2010/main" val="1589915611"/>
              </p:ext>
            </p:extLst>
          </p:nvPr>
        </p:nvGraphicFramePr>
        <p:xfrm>
          <a:off x="2100461" y="3857225"/>
          <a:ext cx="7010400" cy="2804160"/>
        </p:xfrm>
        <a:graphic>
          <a:graphicData uri="http://schemas.openxmlformats.org/drawingml/2006/table">
            <a:tbl>
              <a:tblPr/>
              <a:tblGrid>
                <a:gridCol w="3505200">
                  <a:extLst>
                    <a:ext uri="{9D8B030D-6E8A-4147-A177-3AD203B41FA5}">
                      <a16:colId xmlns:a16="http://schemas.microsoft.com/office/drawing/2014/main" val="2859321646"/>
                    </a:ext>
                  </a:extLst>
                </a:gridCol>
                <a:gridCol w="3505200">
                  <a:extLst>
                    <a:ext uri="{9D8B030D-6E8A-4147-A177-3AD203B41FA5}">
                      <a16:colId xmlns:a16="http://schemas.microsoft.com/office/drawing/2014/main" val="318821946"/>
                    </a:ext>
                  </a:extLst>
                </a:gridCol>
              </a:tblGrid>
              <a:tr h="0">
                <a:tc>
                  <a:txBody>
                    <a:bodyPr/>
                    <a:lstStyle/>
                    <a:p>
                      <a:pPr algn="r" fontAlgn="ctr"/>
                      <a:r>
                        <a:rPr lang="en-US">
                          <a:effectLst/>
                        </a:rPr>
                        <a:t>Metric</a:t>
                      </a:r>
                    </a:p>
                  </a:txBody>
                  <a:tcPr marL="76200" marR="76200" marT="38100" marB="38100" anchor="ctr">
                    <a:lnL>
                      <a:noFill/>
                    </a:lnL>
                    <a:lnR>
                      <a:noFill/>
                    </a:lnR>
                    <a:lnT>
                      <a:noFill/>
                    </a:lnT>
                    <a:lnB>
                      <a:noFill/>
                    </a:lnB>
                    <a:noFill/>
                  </a:tcPr>
                </a:tc>
                <a:tc>
                  <a:txBody>
                    <a:bodyPr/>
                    <a:lstStyle/>
                    <a:p>
                      <a:pPr algn="r" fontAlgn="ctr"/>
                      <a:r>
                        <a:rPr lang="en-US">
                          <a:effectLst/>
                        </a:rPr>
                        <a:t>Percent Change in Mean</a:t>
                      </a:r>
                    </a:p>
                  </a:txBody>
                  <a:tcPr marL="76200" marR="76200" marT="38100" marB="38100" anchor="ctr">
                    <a:lnL>
                      <a:noFill/>
                    </a:lnL>
                    <a:lnR>
                      <a:noFill/>
                    </a:lnR>
                    <a:lnT>
                      <a:noFill/>
                    </a:lnT>
                    <a:lnB>
                      <a:noFill/>
                    </a:lnB>
                    <a:noFill/>
                  </a:tcPr>
                </a:tc>
                <a:extLst>
                  <a:ext uri="{0D108BD9-81ED-4DB2-BD59-A6C34878D82A}">
                    <a16:rowId xmlns:a16="http://schemas.microsoft.com/office/drawing/2014/main" val="2835346773"/>
                  </a:ext>
                </a:extLst>
              </a:tr>
              <a:tr h="0">
                <a:tc>
                  <a:txBody>
                    <a:bodyPr/>
                    <a:lstStyle/>
                    <a:p>
                      <a:r>
                        <a:rPr lang="en-US">
                          <a:effectLst/>
                        </a:rPr>
                        <a:t>Transaction Amount</a:t>
                      </a:r>
                    </a:p>
                  </a:txBody>
                  <a:tcPr marL="76200" marR="76200" marT="38100" marB="38100" anchor="ctr">
                    <a:lnL>
                      <a:noFill/>
                    </a:lnL>
                    <a:lnR>
                      <a:noFill/>
                    </a:lnR>
                    <a:lnT>
                      <a:noFill/>
                    </a:lnT>
                    <a:lnB>
                      <a:noFill/>
                    </a:lnB>
                    <a:noFill/>
                  </a:tcPr>
                </a:tc>
                <a:tc>
                  <a:txBody>
                    <a:bodyPr/>
                    <a:lstStyle/>
                    <a:p>
                      <a:r>
                        <a:rPr lang="en-US">
                          <a:effectLst/>
                        </a:rPr>
                        <a:t>87.914244</a:t>
                      </a:r>
                    </a:p>
                  </a:txBody>
                  <a:tcPr marL="76200" marR="76200" marT="38100" marB="38100" anchor="ctr">
                    <a:lnL>
                      <a:noFill/>
                    </a:lnL>
                    <a:lnR>
                      <a:noFill/>
                    </a:lnR>
                    <a:lnT>
                      <a:noFill/>
                    </a:lnT>
                    <a:lnB>
                      <a:noFill/>
                    </a:lnB>
                    <a:noFill/>
                  </a:tcPr>
                </a:tc>
                <a:extLst>
                  <a:ext uri="{0D108BD9-81ED-4DB2-BD59-A6C34878D82A}">
                    <a16:rowId xmlns:a16="http://schemas.microsoft.com/office/drawing/2014/main" val="945050176"/>
                  </a:ext>
                </a:extLst>
              </a:tr>
              <a:tr h="0">
                <a:tc>
                  <a:txBody>
                    <a:bodyPr/>
                    <a:lstStyle/>
                    <a:p>
                      <a:r>
                        <a:rPr lang="en-US">
                          <a:effectLst/>
                        </a:rPr>
                        <a:t>Transaction Duration</a:t>
                      </a:r>
                    </a:p>
                  </a:txBody>
                  <a:tcPr marL="76200" marR="76200" marT="38100" marB="38100" anchor="ctr">
                    <a:lnL>
                      <a:noFill/>
                    </a:lnL>
                    <a:lnR>
                      <a:noFill/>
                    </a:lnR>
                    <a:lnT>
                      <a:noFill/>
                    </a:lnT>
                    <a:lnB>
                      <a:noFill/>
                    </a:lnB>
                    <a:noFill/>
                  </a:tcPr>
                </a:tc>
                <a:tc>
                  <a:txBody>
                    <a:bodyPr/>
                    <a:lstStyle/>
                    <a:p>
                      <a:r>
                        <a:rPr lang="en-US">
                          <a:effectLst/>
                        </a:rPr>
                        <a:t>36.145102</a:t>
                      </a:r>
                    </a:p>
                  </a:txBody>
                  <a:tcPr marL="76200" marR="76200" marT="38100" marB="38100" anchor="ctr">
                    <a:lnL>
                      <a:noFill/>
                    </a:lnL>
                    <a:lnR>
                      <a:noFill/>
                    </a:lnR>
                    <a:lnT>
                      <a:noFill/>
                    </a:lnT>
                    <a:lnB>
                      <a:noFill/>
                    </a:lnB>
                    <a:noFill/>
                  </a:tcPr>
                </a:tc>
                <a:extLst>
                  <a:ext uri="{0D108BD9-81ED-4DB2-BD59-A6C34878D82A}">
                    <a16:rowId xmlns:a16="http://schemas.microsoft.com/office/drawing/2014/main" val="1593858646"/>
                  </a:ext>
                </a:extLst>
              </a:tr>
              <a:tr h="0">
                <a:tc>
                  <a:txBody>
                    <a:bodyPr/>
                    <a:lstStyle/>
                    <a:p>
                      <a:r>
                        <a:rPr lang="en-US">
                          <a:effectLst/>
                        </a:rPr>
                        <a:t>Login Attempts</a:t>
                      </a:r>
                    </a:p>
                  </a:txBody>
                  <a:tcPr marL="76200" marR="76200" marT="38100" marB="38100" anchor="ctr">
                    <a:lnL>
                      <a:noFill/>
                    </a:lnL>
                    <a:lnR>
                      <a:noFill/>
                    </a:lnR>
                    <a:lnT>
                      <a:noFill/>
                    </a:lnT>
                    <a:lnB>
                      <a:noFill/>
                    </a:lnB>
                    <a:noFill/>
                  </a:tcPr>
                </a:tc>
                <a:tc>
                  <a:txBody>
                    <a:bodyPr/>
                    <a:lstStyle/>
                    <a:p>
                      <a:r>
                        <a:rPr lang="en-US">
                          <a:effectLst/>
                        </a:rPr>
                        <a:t>225.000000</a:t>
                      </a:r>
                    </a:p>
                  </a:txBody>
                  <a:tcPr marL="76200" marR="76200" marT="38100" marB="38100" anchor="ctr">
                    <a:lnL>
                      <a:noFill/>
                    </a:lnL>
                    <a:lnR>
                      <a:noFill/>
                    </a:lnR>
                    <a:lnT>
                      <a:noFill/>
                    </a:lnT>
                    <a:lnB>
                      <a:noFill/>
                    </a:lnB>
                    <a:noFill/>
                  </a:tcPr>
                </a:tc>
                <a:extLst>
                  <a:ext uri="{0D108BD9-81ED-4DB2-BD59-A6C34878D82A}">
                    <a16:rowId xmlns:a16="http://schemas.microsoft.com/office/drawing/2014/main" val="4077069847"/>
                  </a:ext>
                </a:extLst>
              </a:tr>
              <a:tr h="0">
                <a:tc>
                  <a:txBody>
                    <a:bodyPr/>
                    <a:lstStyle/>
                    <a:p>
                      <a:r>
                        <a:rPr lang="en-US">
                          <a:effectLst/>
                        </a:rPr>
                        <a:t>Account Balance</a:t>
                      </a:r>
                    </a:p>
                  </a:txBody>
                  <a:tcPr marL="76200" marR="76200" marT="38100" marB="38100" anchor="ctr">
                    <a:lnL>
                      <a:noFill/>
                    </a:lnL>
                    <a:lnR>
                      <a:noFill/>
                    </a:lnR>
                    <a:lnT>
                      <a:noFill/>
                    </a:lnT>
                    <a:lnB>
                      <a:noFill/>
                    </a:lnB>
                    <a:noFill/>
                  </a:tcPr>
                </a:tc>
                <a:tc>
                  <a:txBody>
                    <a:bodyPr/>
                    <a:lstStyle/>
                    <a:p>
                      <a:r>
                        <a:rPr lang="en-US">
                          <a:effectLst/>
                        </a:rPr>
                        <a:t>54.205561</a:t>
                      </a:r>
                    </a:p>
                  </a:txBody>
                  <a:tcPr marL="76200" marR="76200" marT="38100" marB="38100" anchor="ctr">
                    <a:lnL>
                      <a:noFill/>
                    </a:lnL>
                    <a:lnR>
                      <a:noFill/>
                    </a:lnR>
                    <a:lnT>
                      <a:noFill/>
                    </a:lnT>
                    <a:lnB>
                      <a:noFill/>
                    </a:lnB>
                    <a:noFill/>
                  </a:tcPr>
                </a:tc>
                <a:extLst>
                  <a:ext uri="{0D108BD9-81ED-4DB2-BD59-A6C34878D82A}">
                    <a16:rowId xmlns:a16="http://schemas.microsoft.com/office/drawing/2014/main" val="1659869885"/>
                  </a:ext>
                </a:extLst>
              </a:tr>
              <a:tr h="0">
                <a:tc>
                  <a:txBody>
                    <a:bodyPr/>
                    <a:lstStyle/>
                    <a:p>
                      <a:r>
                        <a:rPr lang="en-US">
                          <a:effectLst/>
                        </a:rPr>
                        <a:t>Transaction Hour</a:t>
                      </a:r>
                    </a:p>
                  </a:txBody>
                  <a:tcPr marL="76200" marR="76200" marT="38100" marB="38100" anchor="ctr">
                    <a:lnL>
                      <a:noFill/>
                    </a:lnL>
                    <a:lnR>
                      <a:noFill/>
                    </a:lnR>
                    <a:lnT>
                      <a:noFill/>
                    </a:lnT>
                    <a:lnB>
                      <a:noFill/>
                    </a:lnB>
                    <a:noFill/>
                  </a:tcPr>
                </a:tc>
                <a:tc>
                  <a:txBody>
                    <a:bodyPr/>
                    <a:lstStyle/>
                    <a:p>
                      <a:r>
                        <a:rPr lang="en-US">
                          <a:effectLst/>
                        </a:rPr>
                        <a:t>1.551786</a:t>
                      </a:r>
                    </a:p>
                  </a:txBody>
                  <a:tcPr marL="76200" marR="76200" marT="38100" marB="38100" anchor="ctr">
                    <a:lnL>
                      <a:noFill/>
                    </a:lnL>
                    <a:lnR>
                      <a:noFill/>
                    </a:lnR>
                    <a:lnT>
                      <a:noFill/>
                    </a:lnT>
                    <a:lnB>
                      <a:noFill/>
                    </a:lnB>
                    <a:noFill/>
                  </a:tcPr>
                </a:tc>
                <a:extLst>
                  <a:ext uri="{0D108BD9-81ED-4DB2-BD59-A6C34878D82A}">
                    <a16:rowId xmlns:a16="http://schemas.microsoft.com/office/drawing/2014/main" val="2335070014"/>
                  </a:ext>
                </a:extLst>
              </a:tr>
              <a:tr h="0">
                <a:tc>
                  <a:txBody>
                    <a:bodyPr/>
                    <a:lstStyle/>
                    <a:p>
                      <a:r>
                        <a:rPr lang="en-US">
                          <a:effectLst/>
                        </a:rPr>
                        <a:t>Transaction Day</a:t>
                      </a:r>
                    </a:p>
                  </a:txBody>
                  <a:tcPr marL="76200" marR="76200" marT="38100" marB="38100" anchor="ctr">
                    <a:lnL>
                      <a:noFill/>
                    </a:lnL>
                    <a:lnR>
                      <a:noFill/>
                    </a:lnR>
                    <a:lnT>
                      <a:noFill/>
                    </a:lnT>
                    <a:lnB>
                      <a:noFill/>
                    </a:lnB>
                    <a:noFill/>
                  </a:tcPr>
                </a:tc>
                <a:tc>
                  <a:txBody>
                    <a:bodyPr/>
                    <a:lstStyle/>
                    <a:p>
                      <a:r>
                        <a:rPr lang="en-US">
                          <a:effectLst/>
                        </a:rPr>
                        <a:t>22.720667</a:t>
                      </a:r>
                    </a:p>
                  </a:txBody>
                  <a:tcPr marL="76200" marR="76200" marT="38100" marB="38100" anchor="ctr">
                    <a:lnL>
                      <a:noFill/>
                    </a:lnL>
                    <a:lnR>
                      <a:noFill/>
                    </a:lnR>
                    <a:lnT>
                      <a:noFill/>
                    </a:lnT>
                    <a:lnB>
                      <a:noFill/>
                    </a:lnB>
                    <a:noFill/>
                  </a:tcPr>
                </a:tc>
                <a:extLst>
                  <a:ext uri="{0D108BD9-81ED-4DB2-BD59-A6C34878D82A}">
                    <a16:rowId xmlns:a16="http://schemas.microsoft.com/office/drawing/2014/main" val="1836027182"/>
                  </a:ext>
                </a:extLst>
              </a:tr>
              <a:tr h="0">
                <a:tc>
                  <a:txBody>
                    <a:bodyPr/>
                    <a:lstStyle/>
                    <a:p>
                      <a:r>
                        <a:rPr lang="en-US">
                          <a:effectLst/>
                        </a:rPr>
                        <a:t>Time Difference in Seconds</a:t>
                      </a:r>
                    </a:p>
                  </a:txBody>
                  <a:tcPr marL="76200" marR="76200" marT="38100" marB="38100" anchor="ctr">
                    <a:lnL>
                      <a:noFill/>
                    </a:lnL>
                    <a:lnR>
                      <a:noFill/>
                    </a:lnR>
                    <a:lnT>
                      <a:noFill/>
                    </a:lnT>
                    <a:lnB>
                      <a:noFill/>
                    </a:lnB>
                    <a:noFill/>
                  </a:tcPr>
                </a:tc>
                <a:tc>
                  <a:txBody>
                    <a:bodyPr/>
                    <a:lstStyle/>
                    <a:p>
                      <a:r>
                        <a:rPr lang="en-US">
                          <a:effectLst/>
                        </a:rPr>
                        <a:t>-0.936070</a:t>
                      </a:r>
                    </a:p>
                  </a:txBody>
                  <a:tcPr marL="76200" marR="76200" marT="38100" marB="38100" anchor="ctr">
                    <a:lnL>
                      <a:noFill/>
                    </a:lnL>
                    <a:lnR>
                      <a:noFill/>
                    </a:lnR>
                    <a:lnT>
                      <a:noFill/>
                    </a:lnT>
                    <a:lnB>
                      <a:noFill/>
                    </a:lnB>
                    <a:noFill/>
                  </a:tcPr>
                </a:tc>
                <a:extLst>
                  <a:ext uri="{0D108BD9-81ED-4DB2-BD59-A6C34878D82A}">
                    <a16:rowId xmlns:a16="http://schemas.microsoft.com/office/drawing/2014/main" val="1234487034"/>
                  </a:ext>
                </a:extLst>
              </a:tr>
            </a:tbl>
          </a:graphicData>
        </a:graphic>
      </p:graphicFrame>
      <p:pic>
        <p:nvPicPr>
          <p:cNvPr id="7" name="Audio 6">
            <a:hlinkClick r:id="" action="ppaction://media"/>
            <a:extLst>
              <a:ext uri="{FF2B5EF4-FFF2-40B4-BE49-F238E27FC236}">
                <a16:creationId xmlns:a16="http://schemas.microsoft.com/office/drawing/2014/main" id="{C07D81D9-9F2A-EAE0-E9DA-4656868EDF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9412518"/>
      </p:ext>
    </p:extLst>
  </p:cSld>
  <p:clrMapOvr>
    <a:masterClrMapping/>
  </p:clrMapOvr>
  <mc:AlternateContent xmlns:mc="http://schemas.openxmlformats.org/markup-compatibility/2006">
    <mc:Choice xmlns:p14="http://schemas.microsoft.com/office/powerpoint/2010/main" Requires="p14">
      <p:transition spd="slow" p14:dur="2000" advTm="79312"/>
    </mc:Choice>
    <mc:Fallback>
      <p:transition spd="slow" advTm="79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C1E7-E044-A5DA-6782-7C8C5B8BFF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C5D83A-7FE7-F28E-189B-679623732677}"/>
              </a:ext>
            </a:extLst>
          </p:cNvPr>
          <p:cNvSpPr/>
          <p:nvPr/>
        </p:nvSpPr>
        <p:spPr>
          <a:xfrm>
            <a:off x="3375064" y="0"/>
            <a:ext cx="4158511"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Conclusions</a:t>
            </a:r>
          </a:p>
        </p:txBody>
      </p:sp>
      <p:sp>
        <p:nvSpPr>
          <p:cNvPr id="7" name="TextBox 6">
            <a:extLst>
              <a:ext uri="{FF2B5EF4-FFF2-40B4-BE49-F238E27FC236}">
                <a16:creationId xmlns:a16="http://schemas.microsoft.com/office/drawing/2014/main" id="{36E93DEF-43FB-8934-560D-D79F5B537C20}"/>
              </a:ext>
            </a:extLst>
          </p:cNvPr>
          <p:cNvSpPr txBox="1"/>
          <p:nvPr/>
        </p:nvSpPr>
        <p:spPr>
          <a:xfrm>
            <a:off x="625642" y="1079973"/>
            <a:ext cx="6096000" cy="2308324"/>
          </a:xfrm>
          <a:prstGeom prst="rect">
            <a:avLst/>
          </a:prstGeom>
          <a:noFill/>
        </p:spPr>
        <p:txBody>
          <a:bodyPr wrap="square">
            <a:spAutoFit/>
          </a:bodyPr>
          <a:lstStyle/>
          <a:p>
            <a:pPr marL="285750" indent="-285750" algn="l">
              <a:buFont typeface="Arial" panose="020B0604020202020204" pitchFamily="34" charset="0"/>
              <a:buChar char="•"/>
            </a:pPr>
            <a:r>
              <a:rPr lang="en-US" b="0" i="0">
                <a:effectLst/>
                <a:latin typeface="Segoe UI Variable Text" pitchFamily="2" charset="0"/>
              </a:rPr>
              <a:t>Exploring, Reasearch</a:t>
            </a:r>
            <a:br>
              <a:rPr lang="en-US" b="0" i="0">
                <a:effectLst/>
                <a:latin typeface="Segoe UI Variable Text" pitchFamily="2" charset="0"/>
              </a:rPr>
            </a:br>
            <a:r>
              <a:rPr lang="en-US" b="0" i="0">
                <a:effectLst/>
                <a:latin typeface="Segoe UI Variable Text" pitchFamily="2" charset="0"/>
              </a:rPr>
              <a:t>Processing </a:t>
            </a:r>
          </a:p>
          <a:p>
            <a:pPr marL="285750" indent="-285750" algn="l">
              <a:buFont typeface="Arial" panose="020B0604020202020204" pitchFamily="34" charset="0"/>
              <a:buChar char="•"/>
            </a:pPr>
            <a:r>
              <a:rPr lang="en-US" b="0" i="0">
                <a:effectLst/>
                <a:latin typeface="Segoe UI Variable Text" pitchFamily="2" charset="0"/>
              </a:rPr>
              <a:t>Isolation Forest Results</a:t>
            </a:r>
          </a:p>
          <a:p>
            <a:pPr marL="285750" indent="-285750" algn="l">
              <a:buFont typeface="Arial" panose="020B0604020202020204" pitchFamily="34" charset="0"/>
              <a:buChar char="•"/>
            </a:pPr>
            <a:r>
              <a:rPr lang="en-US" b="0" i="0">
                <a:effectLst/>
                <a:latin typeface="Segoe UI Variable Text" pitchFamily="2" charset="0"/>
              </a:rPr>
              <a:t>Top Features Driving Anomalies</a:t>
            </a:r>
          </a:p>
          <a:p>
            <a:pPr marL="285750" indent="-285750" algn="l">
              <a:buFont typeface="Arial" panose="020B0604020202020204" pitchFamily="34" charset="0"/>
              <a:buChar char="•"/>
            </a:pPr>
            <a:r>
              <a:rPr lang="en-US" b="0" i="0">
                <a:effectLst/>
                <a:latin typeface="Segoe UI Variable Text" pitchFamily="2" charset="0"/>
              </a:rPr>
              <a:t>Anomaly vs. Normal Transaction Comparison</a:t>
            </a:r>
          </a:p>
          <a:p>
            <a:pPr marL="285750" indent="-285750" algn="l">
              <a:buFont typeface="Arial" panose="020B0604020202020204" pitchFamily="34" charset="0"/>
              <a:buChar char="•"/>
            </a:pPr>
            <a:r>
              <a:rPr lang="en-US" b="0" i="0">
                <a:effectLst/>
                <a:latin typeface="Segoe UI Variable Text" pitchFamily="2" charset="0"/>
              </a:rPr>
              <a:t>Transaction Type Analysis</a:t>
            </a:r>
          </a:p>
          <a:p>
            <a:pPr marL="285750" indent="-285750" algn="l">
              <a:buFont typeface="Arial" panose="020B0604020202020204" pitchFamily="34" charset="0"/>
              <a:buChar char="•"/>
            </a:pPr>
            <a:r>
              <a:rPr lang="en-US" b="0" i="0">
                <a:effectLst/>
                <a:latin typeface="Segoe UI Variable Text" pitchFamily="2" charset="0"/>
              </a:rPr>
              <a:t>Future Enhancements</a:t>
            </a:r>
          </a:p>
          <a:p>
            <a:pPr marL="285750" indent="-285750" algn="l">
              <a:buFont typeface="Arial" panose="020B0604020202020204" pitchFamily="34" charset="0"/>
              <a:buChar char="•"/>
            </a:pPr>
            <a:r>
              <a:rPr lang="en-US" b="0" i="0">
                <a:effectLst/>
                <a:latin typeface="Segoe UI Variable Text" pitchFamily="2" charset="0"/>
              </a:rPr>
              <a:t>Key Takeaways</a:t>
            </a:r>
          </a:p>
        </p:txBody>
      </p:sp>
      <p:pic>
        <p:nvPicPr>
          <p:cNvPr id="22" name="Audio 21">
            <a:hlinkClick r:id="" action="ppaction://media"/>
            <a:extLst>
              <a:ext uri="{FF2B5EF4-FFF2-40B4-BE49-F238E27FC236}">
                <a16:creationId xmlns:a16="http://schemas.microsoft.com/office/drawing/2014/main" id="{5A6CCB20-CFC3-3199-0AD7-A9510F9015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5999803"/>
      </p:ext>
    </p:extLst>
  </p:cSld>
  <p:clrMapOvr>
    <a:masterClrMapping/>
  </p:clrMapOvr>
  <mc:AlternateContent xmlns:mc="http://schemas.openxmlformats.org/markup-compatibility/2006">
    <mc:Choice xmlns:p14="http://schemas.microsoft.com/office/powerpoint/2010/main" Requires="p14">
      <p:transition spd="slow" p14:dur="2000" advTm="148548"/>
    </mc:Choice>
    <mc:Fallback>
      <p:transition spd="slow" advTm="14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A1636-926B-42D7-BF42-1E2EFFD8F892}"/>
              </a:ext>
            </a:extLst>
          </p:cNvPr>
          <p:cNvSpPr txBox="1"/>
          <p:nvPr/>
        </p:nvSpPr>
        <p:spPr>
          <a:xfrm>
            <a:off x="481263" y="800288"/>
            <a:ext cx="11229474" cy="3631763"/>
          </a:xfrm>
          <a:prstGeom prst="rect">
            <a:avLst/>
          </a:prstGeom>
          <a:noFill/>
        </p:spPr>
        <p:txBody>
          <a:bodyPr wrap="square">
            <a:spAutoFit/>
          </a:bodyPr>
          <a:lstStyle/>
          <a:p>
            <a:r>
              <a:rPr lang="en-US" sz="3200" b="1"/>
              <a:t>References</a:t>
            </a:r>
          </a:p>
          <a:p>
            <a:r>
              <a:rPr lang="en-US"/>
              <a:t>GeeksforGeeks:</a:t>
            </a:r>
          </a:p>
          <a:p>
            <a:r>
              <a:rPr lang="en-US"/>
              <a:t>Isolation Forest Algorithm for Anomaly Detection</a:t>
            </a:r>
          </a:p>
          <a:p>
            <a:r>
              <a:rPr lang="en-US">
                <a:hlinkClick r:id="rId4"/>
              </a:rPr>
              <a:t>https://www.geeksforgeeks.org/ml-isolation-forest-algorithm/</a:t>
            </a:r>
            <a:endParaRPr lang="en-US"/>
          </a:p>
          <a:p>
            <a:endParaRPr lang="en-US"/>
          </a:p>
          <a:p>
            <a:r>
              <a:rPr lang="en-US"/>
              <a:t>Think Python:</a:t>
            </a:r>
          </a:p>
          <a:p>
            <a:r>
              <a:rPr lang="en-US"/>
              <a:t>Think Python: How to Think Like a Computer Scientist by Allen B. Downey</a:t>
            </a:r>
          </a:p>
          <a:p>
            <a:r>
              <a:rPr lang="en-US">
                <a:hlinkClick r:id="rId5"/>
              </a:rPr>
              <a:t>https://greenteapress.com/wp/think-python-2e/</a:t>
            </a:r>
            <a:endParaRPr lang="en-US"/>
          </a:p>
          <a:p>
            <a:endParaRPr lang="en-US"/>
          </a:p>
          <a:p>
            <a:r>
              <a:rPr lang="en-US"/>
              <a:t>Kaggle Dataset:</a:t>
            </a:r>
          </a:p>
          <a:p>
            <a:r>
              <a:rPr lang="en-US"/>
              <a:t>Credit Card Fraud Detection Dataset</a:t>
            </a:r>
          </a:p>
          <a:p>
            <a:r>
              <a:rPr lang="en-US">
                <a:hlinkClick r:id="rId6"/>
              </a:rPr>
              <a:t>https://www.kaggle.com/datasets/valakhorasani/bank-transaction-dataset-for-fraud-detection</a:t>
            </a:r>
            <a:endParaRPr lang="en-US"/>
          </a:p>
        </p:txBody>
      </p:sp>
      <p:pic>
        <p:nvPicPr>
          <p:cNvPr id="6" name="Audio 5">
            <a:hlinkClick r:id="" action="ppaction://media"/>
            <a:extLst>
              <a:ext uri="{FF2B5EF4-FFF2-40B4-BE49-F238E27FC236}">
                <a16:creationId xmlns:a16="http://schemas.microsoft.com/office/drawing/2014/main" id="{2EA64626-6FE7-AD02-5126-34D1E18E162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0671166"/>
      </p:ext>
    </p:extLst>
  </p:cSld>
  <p:clrMapOvr>
    <a:masterClrMapping/>
  </p:clrMapOvr>
  <mc:AlternateContent xmlns:mc="http://schemas.openxmlformats.org/markup-compatibility/2006">
    <mc:Choice xmlns:p14="http://schemas.microsoft.com/office/powerpoint/2010/main" Requires="p14">
      <p:transition spd="slow" p14:dur="2000" advTm="3461"/>
    </mc:Choice>
    <mc:Fallback>
      <p:transition spd="slow" advTm="3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B6D739-5AEF-B1C9-71D2-E74AF900C3D4}"/>
              </a:ext>
            </a:extLst>
          </p:cNvPr>
          <p:cNvSpPr txBox="1"/>
          <p:nvPr/>
        </p:nvSpPr>
        <p:spPr>
          <a:xfrm>
            <a:off x="2354856" y="3671638"/>
            <a:ext cx="3905620" cy="769441"/>
          </a:xfrm>
          <a:prstGeom prst="rect">
            <a:avLst/>
          </a:prstGeom>
          <a:noFill/>
        </p:spPr>
        <p:txBody>
          <a:bodyPr wrap="square">
            <a:spAutoFit/>
          </a:bodyPr>
          <a:lstStyle/>
          <a:p>
            <a:r>
              <a:rPr lang="en-US" sz="4400">
                <a:hlinkClick r:id="rId4"/>
              </a:rPr>
              <a:t>Github</a:t>
            </a:r>
            <a:endParaRPr lang="en-US"/>
          </a:p>
        </p:txBody>
      </p:sp>
      <p:sp>
        <p:nvSpPr>
          <p:cNvPr id="6" name="TextBox 5">
            <a:extLst>
              <a:ext uri="{FF2B5EF4-FFF2-40B4-BE49-F238E27FC236}">
                <a16:creationId xmlns:a16="http://schemas.microsoft.com/office/drawing/2014/main" id="{CCF92D6F-2A43-2185-5DC6-68A5823E2D74}"/>
              </a:ext>
            </a:extLst>
          </p:cNvPr>
          <p:cNvSpPr txBox="1"/>
          <p:nvPr/>
        </p:nvSpPr>
        <p:spPr>
          <a:xfrm>
            <a:off x="7069359" y="3702415"/>
            <a:ext cx="2767785" cy="707886"/>
          </a:xfrm>
          <a:prstGeom prst="rect">
            <a:avLst/>
          </a:prstGeom>
          <a:noFill/>
        </p:spPr>
        <p:txBody>
          <a:bodyPr wrap="square">
            <a:spAutoFit/>
          </a:bodyPr>
          <a:lstStyle/>
          <a:p>
            <a:r>
              <a:rPr lang="en-US" sz="4000">
                <a:hlinkClick r:id="rId5"/>
              </a:rPr>
              <a:t>Linkedin</a:t>
            </a:r>
            <a:endParaRPr lang="en-US" sz="4000"/>
          </a:p>
        </p:txBody>
      </p:sp>
      <p:sp>
        <p:nvSpPr>
          <p:cNvPr id="7" name="Rectangle 6">
            <a:extLst>
              <a:ext uri="{FF2B5EF4-FFF2-40B4-BE49-F238E27FC236}">
                <a16:creationId xmlns:a16="http://schemas.microsoft.com/office/drawing/2014/main" id="{27D3EBC9-887F-AB2D-98E8-5CE6224EE891}"/>
              </a:ext>
            </a:extLst>
          </p:cNvPr>
          <p:cNvSpPr/>
          <p:nvPr/>
        </p:nvSpPr>
        <p:spPr>
          <a:xfrm>
            <a:off x="3953255" y="201881"/>
            <a:ext cx="3905620" cy="2585323"/>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Connect</a:t>
            </a:r>
          </a:p>
          <a:p>
            <a:pPr algn="ctr"/>
            <a:r>
              <a:rPr lang="en-US" sz="5400" b="1">
                <a:ln w="9525">
                  <a:solidFill>
                    <a:schemeClr val="bg1"/>
                  </a:solidFill>
                  <a:prstDash val="solid"/>
                </a:ln>
                <a:effectLst>
                  <a:outerShdw blurRad="12700" dist="38100" dir="2700000" algn="tl" rotWithShape="0">
                    <a:schemeClr val="bg1">
                      <a:lumMod val="50000"/>
                    </a:schemeClr>
                  </a:outerShdw>
                </a:effectLst>
              </a:rPr>
              <a:t>Collaborate</a:t>
            </a:r>
          </a:p>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Succeed</a:t>
            </a:r>
          </a:p>
        </p:txBody>
      </p:sp>
      <p:pic>
        <p:nvPicPr>
          <p:cNvPr id="9" name="Audio 8">
            <a:hlinkClick r:id="" action="ppaction://media"/>
            <a:extLst>
              <a:ext uri="{FF2B5EF4-FFF2-40B4-BE49-F238E27FC236}">
                <a16:creationId xmlns:a16="http://schemas.microsoft.com/office/drawing/2014/main" id="{F8055C18-2494-1658-4336-B51D874F7E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0860501"/>
      </p:ext>
    </p:extLst>
  </p:cSld>
  <p:clrMapOvr>
    <a:masterClrMapping/>
  </p:clrMapOvr>
  <mc:AlternateContent xmlns:mc="http://schemas.openxmlformats.org/markup-compatibility/2006">
    <mc:Choice xmlns:p14="http://schemas.microsoft.com/office/powerpoint/2010/main" Requires="p14">
      <p:transition spd="slow" p14:dur="2000" advTm="13126"/>
    </mc:Choice>
    <mc:Fallback>
      <p:transition spd="slow" advTm="13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A5105-9D14-4434-D06B-9EAC7BEB0DFE}"/>
              </a:ext>
            </a:extLst>
          </p:cNvPr>
          <p:cNvSpPr>
            <a:spLocks noGrp="1"/>
          </p:cNvSpPr>
          <p:nvPr>
            <p:ph idx="1"/>
          </p:nvPr>
        </p:nvSpPr>
        <p:spPr/>
        <p:txBody>
          <a:bodyPr>
            <a:normAutofit/>
          </a:bodyPr>
          <a:lstStyle/>
          <a:p>
            <a:pPr marL="0" indent="0">
              <a:buNone/>
            </a:pPr>
            <a:r>
              <a:rPr lang="en-US" sz="3600" b="1"/>
              <a:t>Can anomalies in bank transactions be detected using unsupervised machine learning specifically Isolation Forrest, and what features contribute the most to identifying these anomalies?</a:t>
            </a:r>
          </a:p>
        </p:txBody>
      </p:sp>
      <p:pic>
        <p:nvPicPr>
          <p:cNvPr id="6" name="Audio 5">
            <a:hlinkClick r:id="" action="ppaction://media"/>
            <a:extLst>
              <a:ext uri="{FF2B5EF4-FFF2-40B4-BE49-F238E27FC236}">
                <a16:creationId xmlns:a16="http://schemas.microsoft.com/office/drawing/2014/main" id="{BF4825BA-EE3C-507B-67E6-1732A9B1837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6716659"/>
      </p:ext>
    </p:extLst>
  </p:cSld>
  <p:clrMapOvr>
    <a:masterClrMapping/>
  </p:clrMapOvr>
  <mc:AlternateContent xmlns:mc="http://schemas.openxmlformats.org/markup-compatibility/2006">
    <mc:Choice xmlns:p14="http://schemas.microsoft.com/office/powerpoint/2010/main" Requires="p14">
      <p:transition spd="slow" p14:dur="2000" advTm="27037"/>
    </mc:Choice>
    <mc:Fallback>
      <p:transition spd="slow" advTm="27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271A38-6ACF-71F3-2750-DA7A9410A31F}"/>
              </a:ext>
            </a:extLst>
          </p:cNvPr>
          <p:cNvPicPr>
            <a:picLocks noGrp="1" noChangeAspect="1"/>
          </p:cNvPicPr>
          <p:nvPr>
            <p:ph idx="1"/>
          </p:nvPr>
        </p:nvPicPr>
        <p:blipFill>
          <a:blip r:embed="rId4"/>
          <a:stretch>
            <a:fillRect/>
          </a:stretch>
        </p:blipFill>
        <p:spPr>
          <a:xfrm>
            <a:off x="1756611" y="1318588"/>
            <a:ext cx="8678778" cy="4716428"/>
          </a:xfrm>
        </p:spPr>
      </p:pic>
      <p:sp>
        <p:nvSpPr>
          <p:cNvPr id="6" name="Rectangle 5">
            <a:extLst>
              <a:ext uri="{FF2B5EF4-FFF2-40B4-BE49-F238E27FC236}">
                <a16:creationId xmlns:a16="http://schemas.microsoft.com/office/drawing/2014/main" id="{BE7F90C2-E934-1013-5F3B-AFD9761F19E1}"/>
              </a:ext>
            </a:extLst>
          </p:cNvPr>
          <p:cNvSpPr/>
          <p:nvPr/>
        </p:nvSpPr>
        <p:spPr>
          <a:xfrm>
            <a:off x="3994539" y="208093"/>
            <a:ext cx="2951642"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The Data</a:t>
            </a:r>
          </a:p>
        </p:txBody>
      </p:sp>
      <p:pic>
        <p:nvPicPr>
          <p:cNvPr id="9" name="Audio 8">
            <a:hlinkClick r:id="" action="ppaction://media"/>
            <a:extLst>
              <a:ext uri="{FF2B5EF4-FFF2-40B4-BE49-F238E27FC236}">
                <a16:creationId xmlns:a16="http://schemas.microsoft.com/office/drawing/2014/main" id="{A8DBE978-5CF8-2093-B9D6-8D575ABEB1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956424"/>
      </p:ext>
    </p:extLst>
  </p:cSld>
  <p:clrMapOvr>
    <a:masterClrMapping/>
  </p:clrMapOvr>
  <mc:AlternateContent xmlns:mc="http://schemas.openxmlformats.org/markup-compatibility/2006">
    <mc:Choice xmlns:p14="http://schemas.microsoft.com/office/powerpoint/2010/main" Requires="p14">
      <p:transition spd="slow" p14:dur="2000" advTm="39095"/>
    </mc:Choice>
    <mc:Fallback>
      <p:transition spd="slow" advTm="39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4F3E40-0CB9-6204-3A67-CAFF87831445}"/>
              </a:ext>
            </a:extLst>
          </p:cNvPr>
          <p:cNvPicPr>
            <a:picLocks noGrp="1" noChangeAspect="1"/>
          </p:cNvPicPr>
          <p:nvPr>
            <p:ph idx="1"/>
          </p:nvPr>
        </p:nvPicPr>
        <p:blipFill>
          <a:blip r:embed="rId5"/>
          <a:stretch>
            <a:fillRect/>
          </a:stretch>
        </p:blipFill>
        <p:spPr>
          <a:xfrm>
            <a:off x="7721039" y="3999642"/>
            <a:ext cx="4069263" cy="1624668"/>
          </a:xfrm>
        </p:spPr>
      </p:pic>
      <p:pic>
        <p:nvPicPr>
          <p:cNvPr id="7" name="Picture 6">
            <a:extLst>
              <a:ext uri="{FF2B5EF4-FFF2-40B4-BE49-F238E27FC236}">
                <a16:creationId xmlns:a16="http://schemas.microsoft.com/office/drawing/2014/main" id="{02F9B8A6-1374-04FB-9A13-37B5B40CF387}"/>
              </a:ext>
            </a:extLst>
          </p:cNvPr>
          <p:cNvPicPr>
            <a:picLocks noChangeAspect="1"/>
          </p:cNvPicPr>
          <p:nvPr/>
        </p:nvPicPr>
        <p:blipFill>
          <a:blip r:embed="rId6"/>
          <a:stretch>
            <a:fillRect/>
          </a:stretch>
        </p:blipFill>
        <p:spPr>
          <a:xfrm>
            <a:off x="7721039" y="1233690"/>
            <a:ext cx="3919286" cy="2052158"/>
          </a:xfrm>
          <a:prstGeom prst="rect">
            <a:avLst/>
          </a:prstGeom>
        </p:spPr>
      </p:pic>
      <p:pic>
        <p:nvPicPr>
          <p:cNvPr id="9" name="Picture 8">
            <a:extLst>
              <a:ext uri="{FF2B5EF4-FFF2-40B4-BE49-F238E27FC236}">
                <a16:creationId xmlns:a16="http://schemas.microsoft.com/office/drawing/2014/main" id="{D78FFA63-DB3E-85B5-8BC0-E316CB51E649}"/>
              </a:ext>
            </a:extLst>
          </p:cNvPr>
          <p:cNvPicPr>
            <a:picLocks noChangeAspect="1"/>
          </p:cNvPicPr>
          <p:nvPr/>
        </p:nvPicPr>
        <p:blipFill>
          <a:blip r:embed="rId7"/>
          <a:stretch>
            <a:fillRect/>
          </a:stretch>
        </p:blipFill>
        <p:spPr>
          <a:xfrm>
            <a:off x="217304" y="1096766"/>
            <a:ext cx="6664762" cy="1019317"/>
          </a:xfrm>
          <a:prstGeom prst="rect">
            <a:avLst/>
          </a:prstGeom>
        </p:spPr>
      </p:pic>
      <p:sp>
        <p:nvSpPr>
          <p:cNvPr id="10" name="Rectangle 9">
            <a:extLst>
              <a:ext uri="{FF2B5EF4-FFF2-40B4-BE49-F238E27FC236}">
                <a16:creationId xmlns:a16="http://schemas.microsoft.com/office/drawing/2014/main" id="{EB12BB39-5050-CFAA-D15F-4306DF492B22}"/>
              </a:ext>
            </a:extLst>
          </p:cNvPr>
          <p:cNvSpPr/>
          <p:nvPr/>
        </p:nvSpPr>
        <p:spPr>
          <a:xfrm>
            <a:off x="2418698" y="173436"/>
            <a:ext cx="6037423"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Exploring The Data</a:t>
            </a:r>
          </a:p>
        </p:txBody>
      </p:sp>
      <p:pic>
        <p:nvPicPr>
          <p:cNvPr id="12" name="Picture 11">
            <a:extLst>
              <a:ext uri="{FF2B5EF4-FFF2-40B4-BE49-F238E27FC236}">
                <a16:creationId xmlns:a16="http://schemas.microsoft.com/office/drawing/2014/main" id="{C3A3B8D3-CB25-996B-2274-1FBEBF4B5C46}"/>
              </a:ext>
            </a:extLst>
          </p:cNvPr>
          <p:cNvPicPr>
            <a:picLocks noChangeAspect="1"/>
          </p:cNvPicPr>
          <p:nvPr/>
        </p:nvPicPr>
        <p:blipFill>
          <a:blip r:embed="rId8"/>
          <a:stretch>
            <a:fillRect/>
          </a:stretch>
        </p:blipFill>
        <p:spPr>
          <a:xfrm>
            <a:off x="217304" y="2585590"/>
            <a:ext cx="6330391" cy="3524742"/>
          </a:xfrm>
          <a:prstGeom prst="rect">
            <a:avLst/>
          </a:prstGeom>
        </p:spPr>
      </p:pic>
      <p:pic>
        <p:nvPicPr>
          <p:cNvPr id="16" name="Audio 15">
            <a:hlinkClick r:id="" action="ppaction://media"/>
            <a:extLst>
              <a:ext uri="{FF2B5EF4-FFF2-40B4-BE49-F238E27FC236}">
                <a16:creationId xmlns:a16="http://schemas.microsoft.com/office/drawing/2014/main" id="{B7A99906-433E-0BCD-0871-BFC17C074EC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8966546"/>
      </p:ext>
    </p:extLst>
  </p:cSld>
  <p:clrMapOvr>
    <a:masterClrMapping/>
  </p:clrMapOvr>
  <mc:AlternateContent xmlns:mc="http://schemas.openxmlformats.org/markup-compatibility/2006">
    <mc:Choice xmlns:p14="http://schemas.microsoft.com/office/powerpoint/2010/main" Requires="p14">
      <p:transition spd="slow" p14:dur="2000" advTm="75614"/>
    </mc:Choice>
    <mc:Fallback>
      <p:transition spd="slow" advTm="75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D7A38-9A15-BDF4-D1BA-A8934AA201C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0ABFB9-68AD-08C9-66D8-D30ABEB92A1B}"/>
              </a:ext>
            </a:extLst>
          </p:cNvPr>
          <p:cNvPicPr>
            <a:picLocks noChangeAspect="1"/>
          </p:cNvPicPr>
          <p:nvPr/>
        </p:nvPicPr>
        <p:blipFill>
          <a:blip r:embed="rId4"/>
          <a:stretch>
            <a:fillRect/>
          </a:stretch>
        </p:blipFill>
        <p:spPr>
          <a:xfrm>
            <a:off x="622549" y="757322"/>
            <a:ext cx="3122143" cy="2247942"/>
          </a:xfrm>
          <a:prstGeom prst="rect">
            <a:avLst/>
          </a:prstGeom>
        </p:spPr>
      </p:pic>
      <p:sp>
        <p:nvSpPr>
          <p:cNvPr id="22" name="Rectangle 21">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6E4F59-91AE-AEC7-0702-D3B9AF0F9033}"/>
              </a:ext>
            </a:extLst>
          </p:cNvPr>
          <p:cNvPicPr>
            <a:picLocks noChangeAspect="1"/>
          </p:cNvPicPr>
          <p:nvPr/>
        </p:nvPicPr>
        <p:blipFill>
          <a:blip r:embed="rId5"/>
          <a:stretch>
            <a:fillRect/>
          </a:stretch>
        </p:blipFill>
        <p:spPr>
          <a:xfrm>
            <a:off x="4381676" y="782888"/>
            <a:ext cx="3252903" cy="2203841"/>
          </a:xfrm>
          <a:prstGeom prst="rect">
            <a:avLst/>
          </a:prstGeom>
        </p:spPr>
      </p:pic>
      <p:sp>
        <p:nvSpPr>
          <p:cNvPr id="24" name="Rectangle 23">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D45DF4-40AB-A771-7431-8631D3F3128C}"/>
              </a:ext>
            </a:extLst>
          </p:cNvPr>
          <p:cNvPicPr>
            <a:picLocks noChangeAspect="1"/>
          </p:cNvPicPr>
          <p:nvPr/>
        </p:nvPicPr>
        <p:blipFill>
          <a:blip r:embed="rId6"/>
          <a:stretch>
            <a:fillRect/>
          </a:stretch>
        </p:blipFill>
        <p:spPr>
          <a:xfrm>
            <a:off x="8313518" y="782888"/>
            <a:ext cx="3252903" cy="2203841"/>
          </a:xfrm>
          <a:prstGeom prst="rect">
            <a:avLst/>
          </a:prstGeom>
        </p:spPr>
      </p:pic>
      <p:sp>
        <p:nvSpPr>
          <p:cNvPr id="26" name="Rectangle 25">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DAC250-DB89-4F48-4FC4-CD63BF465915}"/>
              </a:ext>
            </a:extLst>
          </p:cNvPr>
          <p:cNvPicPr>
            <a:picLocks noChangeAspect="1"/>
          </p:cNvPicPr>
          <p:nvPr/>
        </p:nvPicPr>
        <p:blipFill>
          <a:blip r:embed="rId7"/>
          <a:stretch>
            <a:fillRect/>
          </a:stretch>
        </p:blipFill>
        <p:spPr>
          <a:xfrm>
            <a:off x="504143" y="3986602"/>
            <a:ext cx="3217333" cy="2059092"/>
          </a:xfrm>
          <a:prstGeom prst="rect">
            <a:avLst/>
          </a:prstGeom>
        </p:spPr>
      </p:pic>
      <p:pic>
        <p:nvPicPr>
          <p:cNvPr id="7" name="Picture 6">
            <a:extLst>
              <a:ext uri="{FF2B5EF4-FFF2-40B4-BE49-F238E27FC236}">
                <a16:creationId xmlns:a16="http://schemas.microsoft.com/office/drawing/2014/main" id="{200344EB-BAA3-A7EA-68A9-3CC54A0E4E71}"/>
              </a:ext>
            </a:extLst>
          </p:cNvPr>
          <p:cNvPicPr>
            <a:picLocks noChangeAspect="1"/>
          </p:cNvPicPr>
          <p:nvPr/>
        </p:nvPicPr>
        <p:blipFill>
          <a:blip r:embed="rId8"/>
          <a:stretch>
            <a:fillRect/>
          </a:stretch>
        </p:blipFill>
        <p:spPr>
          <a:xfrm>
            <a:off x="8313518" y="3934397"/>
            <a:ext cx="3252903" cy="2106254"/>
          </a:xfrm>
          <a:prstGeom prst="rect">
            <a:avLst/>
          </a:prstGeom>
        </p:spPr>
      </p:pic>
      <p:pic>
        <p:nvPicPr>
          <p:cNvPr id="3" name="Picture 2">
            <a:extLst>
              <a:ext uri="{FF2B5EF4-FFF2-40B4-BE49-F238E27FC236}">
                <a16:creationId xmlns:a16="http://schemas.microsoft.com/office/drawing/2014/main" id="{A728D37A-4264-1743-8FF5-274026A705AC}"/>
              </a:ext>
            </a:extLst>
          </p:cNvPr>
          <p:cNvPicPr>
            <a:picLocks noChangeAspect="1"/>
          </p:cNvPicPr>
          <p:nvPr/>
        </p:nvPicPr>
        <p:blipFill>
          <a:blip r:embed="rId9"/>
          <a:stretch>
            <a:fillRect/>
          </a:stretch>
        </p:blipFill>
        <p:spPr>
          <a:xfrm>
            <a:off x="4581602" y="3842576"/>
            <a:ext cx="3104943" cy="2289895"/>
          </a:xfrm>
          <a:prstGeom prst="rect">
            <a:avLst/>
          </a:prstGeom>
        </p:spPr>
      </p:pic>
      <p:pic>
        <p:nvPicPr>
          <p:cNvPr id="23" name="Audio 22">
            <a:hlinkClick r:id="" action="ppaction://media"/>
            <a:extLst>
              <a:ext uri="{FF2B5EF4-FFF2-40B4-BE49-F238E27FC236}">
                <a16:creationId xmlns:a16="http://schemas.microsoft.com/office/drawing/2014/main" id="{F232A317-505E-B4CB-FE8D-6E650746135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0944261"/>
      </p:ext>
    </p:extLst>
  </p:cSld>
  <p:clrMapOvr>
    <a:masterClrMapping/>
  </p:clrMapOvr>
  <mc:AlternateContent xmlns:mc="http://schemas.openxmlformats.org/markup-compatibility/2006">
    <mc:Choice xmlns:p14="http://schemas.microsoft.com/office/powerpoint/2010/main" Requires="p14">
      <p:transition spd="slow" p14:dur="2000" advTm="68583"/>
    </mc:Choice>
    <mc:Fallback>
      <p:transition spd="slow" advTm="68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2D84-43C5-F307-B85E-C2A3DAE2FC1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80B5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80B5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33EC281-1662-C9AB-2DE4-B9AB08DE6DC2}"/>
              </a:ext>
            </a:extLst>
          </p:cNvPr>
          <p:cNvPicPr>
            <a:picLocks noChangeAspect="1"/>
          </p:cNvPicPr>
          <p:nvPr/>
        </p:nvPicPr>
        <p:blipFill>
          <a:blip r:embed="rId4"/>
          <a:stretch>
            <a:fillRect/>
          </a:stretch>
        </p:blipFill>
        <p:spPr>
          <a:xfrm>
            <a:off x="622549" y="3774520"/>
            <a:ext cx="3854945" cy="2418978"/>
          </a:xfrm>
          <a:prstGeom prst="rect">
            <a:avLst/>
          </a:prstGeom>
        </p:spPr>
      </p:pic>
      <p:sp>
        <p:nvSpPr>
          <p:cNvPr id="18" name="Rectangle 17">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74D278-B180-924A-C9EC-E9F1A857AF53}"/>
              </a:ext>
            </a:extLst>
          </p:cNvPr>
          <p:cNvPicPr>
            <a:picLocks noChangeAspect="1"/>
          </p:cNvPicPr>
          <p:nvPr/>
        </p:nvPicPr>
        <p:blipFill>
          <a:blip r:embed="rId5"/>
          <a:stretch>
            <a:fillRect/>
          </a:stretch>
        </p:blipFill>
        <p:spPr>
          <a:xfrm>
            <a:off x="897487" y="780407"/>
            <a:ext cx="3502975" cy="2224389"/>
          </a:xfrm>
          <a:prstGeom prst="rect">
            <a:avLst/>
          </a:prstGeom>
        </p:spPr>
      </p:pic>
      <p:pic>
        <p:nvPicPr>
          <p:cNvPr id="3" name="Picture 2">
            <a:extLst>
              <a:ext uri="{FF2B5EF4-FFF2-40B4-BE49-F238E27FC236}">
                <a16:creationId xmlns:a16="http://schemas.microsoft.com/office/drawing/2014/main" id="{FED4E424-4099-9C11-C852-FB45190F6254}"/>
              </a:ext>
            </a:extLst>
          </p:cNvPr>
          <p:cNvPicPr>
            <a:picLocks noChangeAspect="1"/>
          </p:cNvPicPr>
          <p:nvPr/>
        </p:nvPicPr>
        <p:blipFill>
          <a:blip r:embed="rId6"/>
          <a:stretch>
            <a:fillRect/>
          </a:stretch>
        </p:blipFill>
        <p:spPr>
          <a:xfrm>
            <a:off x="5102994" y="1328630"/>
            <a:ext cx="6466457" cy="4550080"/>
          </a:xfrm>
          <a:prstGeom prst="rect">
            <a:avLst/>
          </a:prstGeom>
        </p:spPr>
      </p:pic>
      <p:pic>
        <p:nvPicPr>
          <p:cNvPr id="17" name="Audio 16">
            <a:hlinkClick r:id="" action="ppaction://media"/>
            <a:extLst>
              <a:ext uri="{FF2B5EF4-FFF2-40B4-BE49-F238E27FC236}">
                <a16:creationId xmlns:a16="http://schemas.microsoft.com/office/drawing/2014/main" id="{9BD5614D-1772-4F59-2ABD-5951339AF0A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0433414"/>
      </p:ext>
    </p:extLst>
  </p:cSld>
  <p:clrMapOvr>
    <a:masterClrMapping/>
  </p:clrMapOvr>
  <mc:AlternateContent xmlns:mc="http://schemas.openxmlformats.org/markup-compatibility/2006">
    <mc:Choice xmlns:p14="http://schemas.microsoft.com/office/powerpoint/2010/main" Requires="p14">
      <p:transition spd="slow" p14:dur="2000" advTm="48397"/>
    </mc:Choice>
    <mc:Fallback>
      <p:transition spd="slow" advTm="48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710E14-1C3C-AF05-966C-80D672BF1014}"/>
              </a:ext>
            </a:extLst>
          </p:cNvPr>
          <p:cNvSpPr txBox="1"/>
          <p:nvPr/>
        </p:nvSpPr>
        <p:spPr>
          <a:xfrm>
            <a:off x="320040" y="1508760"/>
            <a:ext cx="8138160" cy="2081724"/>
          </a:xfrm>
          <a:prstGeom prst="rect">
            <a:avLst/>
          </a:prstGeom>
          <a:solidFill>
            <a:schemeClr val="tx1"/>
          </a:solidFill>
        </p:spPr>
        <p:txBody>
          <a:bodyPr wrap="square" rtlCol="0">
            <a:spAutoFit/>
          </a:bodyPr>
          <a:lstStyle/>
          <a:p>
            <a:pPr>
              <a:lnSpc>
                <a:spcPts val="1425"/>
              </a:lnSpc>
            </a:pPr>
            <a:r>
              <a:rPr lang="en-US" b="0" err="1">
                <a:solidFill>
                  <a:srgbClr val="9CDCFE"/>
                </a:solidFill>
                <a:effectLst/>
                <a:latin typeface="Consolas" panose="020B0609020204030204" pitchFamily="49" charset="0"/>
              </a:rPr>
              <a:t>categorical_columns</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a:t>
            </a:r>
            <a:r>
              <a:rPr lang="en-US" b="0" err="1">
                <a:solidFill>
                  <a:srgbClr val="CE9178"/>
                </a:solidFill>
                <a:effectLst/>
                <a:latin typeface="Consolas" panose="020B0609020204030204" pitchFamily="49" charset="0"/>
              </a:rPr>
              <a:t>TransactionType</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'Location'</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'Channel'</a:t>
            </a:r>
            <a:r>
              <a:rPr lang="en-US" b="0">
                <a:solidFill>
                  <a:srgbClr val="D4D4D4"/>
                </a:solidFill>
                <a:effectLst/>
                <a:latin typeface="Consolas" panose="020B0609020204030204" pitchFamily="49" charset="0"/>
              </a:rPr>
              <a:t>, ]</a:t>
            </a:r>
          </a:p>
          <a:p>
            <a:pPr>
              <a:lnSpc>
                <a:spcPts val="1425"/>
              </a:lnSpc>
            </a:pPr>
            <a:r>
              <a:rPr lang="en-US" b="0">
                <a:solidFill>
                  <a:srgbClr val="9CDCFE"/>
                </a:solidFill>
                <a:effectLst/>
                <a:latin typeface="Consolas" panose="020B0609020204030204" pitchFamily="49" charset="0"/>
              </a:rPr>
              <a:t>le</a:t>
            </a:r>
            <a:r>
              <a:rPr lang="en-US" b="0">
                <a:solidFill>
                  <a:srgbClr val="D4D4D4"/>
                </a:solidFill>
                <a:effectLst/>
                <a:latin typeface="Consolas" panose="020B0609020204030204" pitchFamily="49" charset="0"/>
              </a:rPr>
              <a:t> = </a:t>
            </a:r>
            <a:r>
              <a:rPr lang="en-US" b="0" err="1">
                <a:solidFill>
                  <a:srgbClr val="4EC9B0"/>
                </a:solidFill>
                <a:effectLst/>
                <a:latin typeface="Consolas" panose="020B0609020204030204" pitchFamily="49" charset="0"/>
              </a:rPr>
              <a:t>LabelEncoder</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a:solidFill>
                  <a:srgbClr val="C586C0"/>
                </a:solidFill>
                <a:effectLst/>
                <a:latin typeface="Consolas" panose="020B0609020204030204" pitchFamily="49" charset="0"/>
              </a:rPr>
              <a:t>for</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col</a:t>
            </a:r>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categorical_columns</a:t>
            </a:r>
            <a:r>
              <a:rPr lang="en-US" b="0">
                <a:solidFill>
                  <a:srgbClr val="D4D4D4"/>
                </a:solidFill>
                <a:effectLst/>
                <a:latin typeface="Consolas" panose="020B0609020204030204" pitchFamily="49" charset="0"/>
              </a:rPr>
              <a:t>:</a:t>
            </a:r>
          </a:p>
          <a:p>
            <a:pPr>
              <a:lnSpc>
                <a:spcPts val="1425"/>
              </a:lnSpc>
            </a:pPr>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D4D4D4"/>
                </a:solidFill>
                <a:effectLst/>
                <a:latin typeface="Consolas" panose="020B0609020204030204" pitchFamily="49" charset="0"/>
              </a:rPr>
              <a:t>] = </a:t>
            </a:r>
            <a:r>
              <a:rPr lang="en-US" b="0" err="1">
                <a:solidFill>
                  <a:srgbClr val="9CDCFE"/>
                </a:solidFill>
                <a:effectLst/>
                <a:latin typeface="Consolas" panose="020B0609020204030204" pitchFamily="49" charset="0"/>
              </a:rPr>
              <a:t>le</a:t>
            </a:r>
            <a:r>
              <a:rPr lang="en-US" b="0" err="1">
                <a:solidFill>
                  <a:srgbClr val="D4D4D4"/>
                </a:solidFill>
                <a:effectLst/>
                <a:latin typeface="Consolas" panose="020B0609020204030204" pitchFamily="49" charset="0"/>
              </a:rPr>
              <a:t>.</a:t>
            </a:r>
            <a:r>
              <a:rPr lang="en-US" b="0" err="1">
                <a:solidFill>
                  <a:srgbClr val="DCDCAA"/>
                </a:solidFill>
                <a:effectLst/>
                <a:latin typeface="Consolas" panose="020B0609020204030204" pitchFamily="49" charset="0"/>
              </a:rPr>
              <a:t>fit_transform</a:t>
            </a:r>
            <a:r>
              <a:rPr lang="en-US" b="0">
                <a:solidFill>
                  <a:srgbClr val="D4D4D4"/>
                </a:solidFill>
                <a:effectLst/>
                <a:latin typeface="Consolas" panose="020B0609020204030204" pitchFamily="49" charset="0"/>
              </a:rPr>
              <a:t>(</a:t>
            </a:r>
            <a:r>
              <a:rPr lang="en-US" b="0" err="1">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err="1">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err="1">
                <a:solidFill>
                  <a:srgbClr val="9CDCFE"/>
                </a:solidFill>
                <a:effectLst/>
                <a:latin typeface="Consolas" panose="020B0609020204030204" pitchFamily="49" charset="0"/>
              </a:rPr>
              <a:t>categorical_columns</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head</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10</a:t>
            </a:r>
            <a:r>
              <a:rPr lang="en-US" b="0">
                <a:solidFill>
                  <a:srgbClr val="D4D4D4"/>
                </a:solidFill>
                <a:effectLst/>
                <a:latin typeface="Consolas" panose="020B0609020204030204" pitchFamily="49" charset="0"/>
              </a:rPr>
              <a:t>)</a:t>
            </a:r>
          </a:p>
          <a:p>
            <a:pPr>
              <a:lnSpc>
                <a:spcPts val="1425"/>
              </a:lnSpc>
            </a:pPr>
            <a:r>
              <a:rPr lang="en-US" b="0">
                <a:solidFill>
                  <a:srgbClr val="C586C0"/>
                </a:solidFill>
                <a:effectLst/>
                <a:latin typeface="Consolas" panose="020B0609020204030204" pitchFamily="49" charset="0"/>
              </a:rPr>
              <a:t>for</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col</a:t>
            </a:r>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categorical_columns</a:t>
            </a:r>
            <a:r>
              <a:rPr lang="en-US" b="0">
                <a:solidFill>
                  <a:srgbClr val="D4D4D4"/>
                </a:solidFill>
                <a:effectLst/>
                <a:latin typeface="Consolas" panose="020B0609020204030204" pitchFamily="49" charset="0"/>
              </a:rPr>
              <a:t>:</a:t>
            </a:r>
          </a:p>
          <a:p>
            <a:pPr>
              <a:lnSpc>
                <a:spcPts val="1425"/>
              </a:lnSpc>
            </a:pPr>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print</a:t>
            </a:r>
            <a:r>
              <a:rPr lang="en-US" b="0">
                <a:solidFill>
                  <a:srgbClr val="D4D4D4"/>
                </a:solidFill>
                <a:effectLst/>
                <a:latin typeface="Consolas" panose="020B0609020204030204" pitchFamily="49" charset="0"/>
              </a:rPr>
              <a:t>(</a:t>
            </a:r>
            <a:r>
              <a:rPr lang="en-US" b="0">
                <a:solidFill>
                  <a:srgbClr val="569CD6"/>
                </a:solidFill>
                <a:effectLst/>
                <a:latin typeface="Consolas" panose="020B0609020204030204" pitchFamily="49" charset="0"/>
              </a:rPr>
              <a:t>f</a:t>
            </a:r>
            <a:r>
              <a:rPr lang="en-US" b="0">
                <a:solidFill>
                  <a:srgbClr val="CE9178"/>
                </a:solidFill>
                <a:effectLst/>
                <a:latin typeface="Consolas" panose="020B0609020204030204" pitchFamily="49" charset="0"/>
              </a:rPr>
              <a:t>"</a:t>
            </a:r>
            <a:r>
              <a:rPr lang="en-US" b="0">
                <a:solidFill>
                  <a:srgbClr val="D7BA7D"/>
                </a:solidFill>
                <a:effectLst/>
                <a:latin typeface="Consolas" panose="020B0609020204030204" pitchFamily="49" charset="0"/>
              </a:rPr>
              <a:t>\</a:t>
            </a:r>
            <a:r>
              <a:rPr lang="en-US" b="0" err="1">
                <a:solidFill>
                  <a:srgbClr val="D7BA7D"/>
                </a:solidFill>
                <a:effectLst/>
                <a:latin typeface="Consolas" panose="020B0609020204030204" pitchFamily="49" charset="0"/>
              </a:rPr>
              <a:t>n</a:t>
            </a:r>
            <a:r>
              <a:rPr lang="en-US" b="0" err="1">
                <a:solidFill>
                  <a:srgbClr val="CE9178"/>
                </a:solidFill>
                <a:effectLst/>
                <a:latin typeface="Consolas" panose="020B0609020204030204" pitchFamily="49" charset="0"/>
              </a:rPr>
              <a:t>Value</a:t>
            </a:r>
            <a:r>
              <a:rPr lang="en-US" b="0">
                <a:solidFill>
                  <a:srgbClr val="CE9178"/>
                </a:solidFill>
                <a:effectLst/>
                <a:latin typeface="Consolas" panose="020B0609020204030204" pitchFamily="49" charset="0"/>
              </a:rPr>
              <a:t> Counts for </a:t>
            </a:r>
            <a:r>
              <a:rPr lang="en-US" b="0">
                <a:solidFill>
                  <a:srgbClr val="569CD6"/>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569CD6"/>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a:t>
            </a:r>
          </a:p>
          <a:p>
            <a:pPr>
              <a:lnSpc>
                <a:spcPts val="1425"/>
              </a:lnSpc>
            </a:pPr>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print</a:t>
            </a:r>
            <a:r>
              <a:rPr lang="en-US" b="0">
                <a:solidFill>
                  <a:srgbClr val="D4D4D4"/>
                </a:solidFill>
                <a:effectLst/>
                <a:latin typeface="Consolas" panose="020B0609020204030204" pitchFamily="49" charset="0"/>
              </a:rPr>
              <a:t>(</a:t>
            </a:r>
            <a:r>
              <a:rPr lang="en-US" b="0" err="1">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D4D4D4"/>
                </a:solidFill>
                <a:effectLst/>
                <a:latin typeface="Consolas" panose="020B0609020204030204" pitchFamily="49" charset="0"/>
              </a:rPr>
              <a:t>].</a:t>
            </a:r>
            <a:r>
              <a:rPr lang="en-US" b="0" err="1">
                <a:solidFill>
                  <a:srgbClr val="DCDCAA"/>
                </a:solidFill>
                <a:effectLst/>
                <a:latin typeface="Consolas" panose="020B0609020204030204" pitchFamily="49" charset="0"/>
              </a:rPr>
              <a:t>value_counts</a:t>
            </a:r>
            <a:r>
              <a:rPr lang="en-US" b="0">
                <a:solidFill>
                  <a:srgbClr val="D4D4D4"/>
                </a:solidFill>
                <a:effectLst/>
                <a:latin typeface="Consolas" panose="020B0609020204030204" pitchFamily="49" charset="0"/>
              </a:rPr>
              <a:t>())</a:t>
            </a:r>
          </a:p>
        </p:txBody>
      </p:sp>
      <p:sp>
        <p:nvSpPr>
          <p:cNvPr id="9" name="Rectangle 8">
            <a:extLst>
              <a:ext uri="{FF2B5EF4-FFF2-40B4-BE49-F238E27FC236}">
                <a16:creationId xmlns:a16="http://schemas.microsoft.com/office/drawing/2014/main" id="{1582AA33-642F-C3A1-4E10-30EB3C7DB61B}"/>
              </a:ext>
            </a:extLst>
          </p:cNvPr>
          <p:cNvSpPr/>
          <p:nvPr/>
        </p:nvSpPr>
        <p:spPr>
          <a:xfrm>
            <a:off x="2008290" y="196810"/>
            <a:ext cx="5946989" cy="923330"/>
          </a:xfrm>
          <a:prstGeom prst="rect">
            <a:avLst/>
          </a:prstGeom>
          <a:noFill/>
        </p:spPr>
        <p:txBody>
          <a:bodyPr wrap="squar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 Data Processing</a:t>
            </a:r>
          </a:p>
        </p:txBody>
      </p:sp>
      <p:pic>
        <p:nvPicPr>
          <p:cNvPr id="11" name="Picture 10">
            <a:extLst>
              <a:ext uri="{FF2B5EF4-FFF2-40B4-BE49-F238E27FC236}">
                <a16:creationId xmlns:a16="http://schemas.microsoft.com/office/drawing/2014/main" id="{48BF37F0-A908-4BD6-DC0A-8E88705F5FB9}"/>
              </a:ext>
            </a:extLst>
          </p:cNvPr>
          <p:cNvPicPr>
            <a:picLocks noChangeAspect="1"/>
          </p:cNvPicPr>
          <p:nvPr/>
        </p:nvPicPr>
        <p:blipFill>
          <a:blip r:embed="rId4"/>
          <a:stretch>
            <a:fillRect/>
          </a:stretch>
        </p:blipFill>
        <p:spPr>
          <a:xfrm>
            <a:off x="52422" y="3979104"/>
            <a:ext cx="4978239" cy="1728969"/>
          </a:xfrm>
          <a:prstGeom prst="rect">
            <a:avLst/>
          </a:prstGeom>
        </p:spPr>
      </p:pic>
      <p:pic>
        <p:nvPicPr>
          <p:cNvPr id="13" name="Picture 12">
            <a:extLst>
              <a:ext uri="{FF2B5EF4-FFF2-40B4-BE49-F238E27FC236}">
                <a16:creationId xmlns:a16="http://schemas.microsoft.com/office/drawing/2014/main" id="{85B09AF9-F8F0-7983-1475-994AD55D201D}"/>
              </a:ext>
            </a:extLst>
          </p:cNvPr>
          <p:cNvPicPr>
            <a:picLocks noChangeAspect="1"/>
          </p:cNvPicPr>
          <p:nvPr/>
        </p:nvPicPr>
        <p:blipFill>
          <a:blip r:embed="rId5"/>
          <a:stretch>
            <a:fillRect/>
          </a:stretch>
        </p:blipFill>
        <p:spPr>
          <a:xfrm>
            <a:off x="6096000" y="3979104"/>
            <a:ext cx="4552425" cy="1728969"/>
          </a:xfrm>
          <a:prstGeom prst="rect">
            <a:avLst/>
          </a:prstGeom>
        </p:spPr>
      </p:pic>
      <p:pic>
        <p:nvPicPr>
          <p:cNvPr id="16" name="Audio 15">
            <a:hlinkClick r:id="" action="ppaction://media"/>
            <a:extLst>
              <a:ext uri="{FF2B5EF4-FFF2-40B4-BE49-F238E27FC236}">
                <a16:creationId xmlns:a16="http://schemas.microsoft.com/office/drawing/2014/main" id="{AD15B273-954E-062E-B219-6831AE5E30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5562025"/>
      </p:ext>
    </p:extLst>
  </p:cSld>
  <p:clrMapOvr>
    <a:masterClrMapping/>
  </p:clrMapOvr>
  <mc:AlternateContent xmlns:mc="http://schemas.openxmlformats.org/markup-compatibility/2006">
    <mc:Choice xmlns:p14="http://schemas.microsoft.com/office/powerpoint/2010/main" Requires="p14">
      <p:transition spd="slow" p14:dur="2000" advTm="24158"/>
    </mc:Choice>
    <mc:Fallback>
      <p:transition spd="slow" advTm="24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AC918-D5F0-D46A-36B1-F210BDBD03C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56EACF4-8A43-47F9-581A-8236EB2FB236}"/>
              </a:ext>
            </a:extLst>
          </p:cNvPr>
          <p:cNvSpPr/>
          <p:nvPr/>
        </p:nvSpPr>
        <p:spPr>
          <a:xfrm>
            <a:off x="160020" y="297180"/>
            <a:ext cx="7338060" cy="28117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pPr>
            <a:r>
              <a:rPr lang="en-US" b="0">
                <a:solidFill>
                  <a:srgbClr val="6A9955"/>
                </a:solidFill>
                <a:effectLst/>
                <a:latin typeface="Consolas" panose="020B0609020204030204" pitchFamily="49" charset="0"/>
              </a:rPr>
              <a:t># Covert date cols to datetime</a:t>
            </a:r>
            <a:endParaRPr lang="en-US" b="0">
              <a:solidFill>
                <a:srgbClr val="D4D4D4"/>
              </a:solidFill>
              <a:effectLst/>
              <a:latin typeface="Consolas" panose="020B0609020204030204" pitchFamily="49" charset="0"/>
            </a:endParaRPr>
          </a:p>
          <a:p>
            <a:pPr>
              <a:lnSpc>
                <a:spcPts val="1425"/>
              </a:lnSpc>
            </a:pPr>
            <a:br>
              <a:rPr lang="en-US" b="0">
                <a:solidFill>
                  <a:srgbClr val="D4D4D4"/>
                </a:solidFill>
                <a:effectLst/>
                <a:latin typeface="Consolas" panose="020B0609020204030204" pitchFamily="49" charset="0"/>
              </a:rPr>
            </a:b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'TransactionDate'</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pd</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to_datetime</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'TransactionDate'</a:t>
            </a:r>
            <a:r>
              <a:rPr lang="en-US" b="0">
                <a:solidFill>
                  <a:srgbClr val="D4D4D4"/>
                </a:solidFill>
                <a:effectLst/>
                <a:latin typeface="Consolas" panose="020B0609020204030204" pitchFamily="49" charset="0"/>
              </a:rPr>
              <a:t>])</a:t>
            </a:r>
          </a:p>
          <a:p>
            <a:pPr>
              <a:lnSpc>
                <a:spcPts val="1425"/>
              </a:lnSpc>
            </a:pP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'PreviousTransactionDate'</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pd</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to_datetime</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'PreviousTransactionDate'</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a:solidFill>
                  <a:srgbClr val="6A9955"/>
                </a:solidFill>
                <a:effectLst/>
                <a:latin typeface="Consolas" panose="020B0609020204030204" pitchFamily="49" charset="0"/>
              </a:rPr>
              <a:t># Extract  thr datetime features</a:t>
            </a:r>
            <a:endParaRPr lang="en-US" b="0">
              <a:solidFill>
                <a:srgbClr val="D4D4D4"/>
              </a:solidFill>
              <a:effectLst/>
              <a:latin typeface="Consolas" panose="020B0609020204030204" pitchFamily="49" charset="0"/>
            </a:endParaRPr>
          </a:p>
          <a:p>
            <a:pPr>
              <a:lnSpc>
                <a:spcPts val="1425"/>
              </a:lnSpc>
            </a:pP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'TransactionHour'</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'TransactionDate'</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dt</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hour</a:t>
            </a:r>
            <a:endParaRPr lang="en-US" b="0">
              <a:solidFill>
                <a:srgbClr val="D4D4D4"/>
              </a:solidFill>
              <a:effectLst/>
              <a:latin typeface="Consolas" panose="020B0609020204030204" pitchFamily="49" charset="0"/>
            </a:endParaRPr>
          </a:p>
          <a:p>
            <a:pPr>
              <a:lnSpc>
                <a:spcPts val="1425"/>
              </a:lnSpc>
            </a:pP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'TransactionDay'</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'TransactionDate'</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dt</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day</a:t>
            </a:r>
            <a:endParaRPr lang="en-US" b="0">
              <a:solidFill>
                <a:srgbClr val="D4D4D4"/>
              </a:solidFill>
              <a:effectLst/>
              <a:latin typeface="Consolas" panose="020B0609020204030204" pitchFamily="49" charset="0"/>
            </a:endParaRPr>
          </a:p>
          <a:p>
            <a:pPr>
              <a:lnSpc>
                <a:spcPts val="1425"/>
              </a:lnSpc>
            </a:pP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'TimeDiffSeconds'</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'TransactionDate'</a:t>
            </a:r>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'PreviousTransactionDate'</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dt</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total_seconds</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abs</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endParaRPr lang="en-US" b="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8DEA652F-17C9-87B7-7D7A-3B538EFFC94D}"/>
              </a:ext>
            </a:extLst>
          </p:cNvPr>
          <p:cNvSpPr/>
          <p:nvPr/>
        </p:nvSpPr>
        <p:spPr>
          <a:xfrm>
            <a:off x="160020" y="3634741"/>
            <a:ext cx="7292340" cy="26746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pPr>
            <a:r>
              <a:rPr lang="en-US" b="0">
                <a:solidFill>
                  <a:srgbClr val="6A9955"/>
                </a:solidFill>
                <a:effectLst/>
                <a:latin typeface="Consolas" panose="020B0609020204030204" pitchFamily="49" charset="0"/>
              </a:rPr>
              <a:t># Standardize the numerical Data</a:t>
            </a:r>
            <a:endParaRPr lang="en-US" b="0">
              <a:solidFill>
                <a:srgbClr val="D4D4D4"/>
              </a:solidFill>
              <a:effectLst/>
              <a:latin typeface="Consolas" panose="020B0609020204030204" pitchFamily="49" charset="0"/>
            </a:endParaRPr>
          </a:p>
          <a:p>
            <a:pPr>
              <a:lnSpc>
                <a:spcPts val="1425"/>
              </a:lnSpc>
            </a:pPr>
            <a:br>
              <a:rPr lang="en-US" b="0">
                <a:solidFill>
                  <a:srgbClr val="D4D4D4"/>
                </a:solidFill>
                <a:effectLst/>
                <a:latin typeface="Consolas" panose="020B0609020204030204" pitchFamily="49" charset="0"/>
              </a:rPr>
            </a:br>
            <a:r>
              <a:rPr lang="en-US" b="0">
                <a:solidFill>
                  <a:srgbClr val="9CDCFE"/>
                </a:solidFill>
                <a:effectLst/>
                <a:latin typeface="Consolas" panose="020B0609020204030204" pitchFamily="49" charset="0"/>
              </a:rPr>
              <a:t>scaler</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StandardScaler</a:t>
            </a:r>
            <a:r>
              <a:rPr lang="en-US" b="0">
                <a:solidFill>
                  <a:srgbClr val="D4D4D4"/>
                </a:solidFill>
                <a:effectLst/>
                <a:latin typeface="Consolas" panose="020B0609020204030204" pitchFamily="49" charset="0"/>
              </a:rPr>
              <a:t>()</a:t>
            </a:r>
          </a:p>
          <a:p>
            <a:pPr>
              <a:lnSpc>
                <a:spcPts val="1425"/>
              </a:lnSpc>
            </a:pPr>
            <a:r>
              <a:rPr lang="en-US" b="0">
                <a:solidFill>
                  <a:srgbClr val="9CDCFE"/>
                </a:solidFill>
                <a:effectLst/>
                <a:latin typeface="Consolas" panose="020B0609020204030204" pitchFamily="49" charset="0"/>
              </a:rPr>
              <a:t>numerical_columns</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'TransactionAmount'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'AccountBalance'</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'TransactionDuration'</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'LoginAttempts'</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'TransactionHour'</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'TransactionDay'</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'TimeDiffSeconds'</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numerical_columns</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scaler</a:t>
            </a:r>
            <a:r>
              <a:rPr lang="en-US" b="0">
                <a:solidFill>
                  <a:srgbClr val="D4D4D4"/>
                </a:solidFill>
                <a:effectLst/>
                <a:latin typeface="Consolas" panose="020B0609020204030204" pitchFamily="49" charset="0"/>
              </a:rPr>
              <a:t>.</a:t>
            </a:r>
            <a:r>
              <a:rPr lang="en-US" b="0">
                <a:solidFill>
                  <a:srgbClr val="DCDCAA"/>
                </a:solidFill>
                <a:effectLst/>
                <a:latin typeface="Consolas" panose="020B0609020204030204" pitchFamily="49" charset="0"/>
              </a:rPr>
              <a:t>fit_transform</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df</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numerical_columns</a:t>
            </a:r>
            <a:r>
              <a:rPr lang="en-US" b="0">
                <a:solidFill>
                  <a:srgbClr val="D4D4D4"/>
                </a:solidFill>
                <a:effectLst/>
                <a:latin typeface="Consolas" panose="020B0609020204030204" pitchFamily="49" charset="0"/>
              </a:rPr>
              <a:t>])</a:t>
            </a:r>
          </a:p>
          <a:p>
            <a:pPr>
              <a:lnSpc>
                <a:spcPts val="1425"/>
              </a:lnSpc>
            </a:pPr>
            <a:br>
              <a:rPr lang="en-US" b="0">
                <a:solidFill>
                  <a:srgbClr val="D4D4D4"/>
                </a:solidFill>
                <a:effectLst/>
                <a:latin typeface="Consolas" panose="020B0609020204030204" pitchFamily="49" charset="0"/>
              </a:rPr>
            </a:br>
            <a:endParaRPr lang="en-US" b="0">
              <a:solidFill>
                <a:srgbClr val="D4D4D4"/>
              </a:solidFill>
              <a:effectLst/>
              <a:latin typeface="Consolas" panose="020B0609020204030204" pitchFamily="49" charset="0"/>
            </a:endParaRPr>
          </a:p>
        </p:txBody>
      </p:sp>
      <p:pic>
        <p:nvPicPr>
          <p:cNvPr id="6" name="Audio 5">
            <a:hlinkClick r:id="" action="ppaction://media"/>
            <a:extLst>
              <a:ext uri="{FF2B5EF4-FFF2-40B4-BE49-F238E27FC236}">
                <a16:creationId xmlns:a16="http://schemas.microsoft.com/office/drawing/2014/main" id="{53A62850-73FF-7972-E358-CC80334CE7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8173207"/>
      </p:ext>
    </p:extLst>
  </p:cSld>
  <p:clrMapOvr>
    <a:masterClrMapping/>
  </p:clrMapOvr>
  <mc:AlternateContent xmlns:mc="http://schemas.openxmlformats.org/markup-compatibility/2006">
    <mc:Choice xmlns:p14="http://schemas.microsoft.com/office/powerpoint/2010/main" Requires="p14">
      <p:transition spd="slow" p14:dur="2000" advTm="26108"/>
    </mc:Choice>
    <mc:Fallback>
      <p:transition spd="slow" advTm="26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75415-6639-1A56-FB4F-69389E624B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4B5CCC-3C3B-26B7-3E0A-4040EC71EE6D}"/>
              </a:ext>
            </a:extLst>
          </p:cNvPr>
          <p:cNvSpPr/>
          <p:nvPr/>
        </p:nvSpPr>
        <p:spPr>
          <a:xfrm>
            <a:off x="2485222" y="201275"/>
            <a:ext cx="7462342" cy="1077218"/>
          </a:xfrm>
          <a:prstGeom prst="rect">
            <a:avLst/>
          </a:prstGeom>
          <a:noFill/>
        </p:spPr>
        <p:txBody>
          <a:bodyPr wrap="square" lIns="91440" tIns="45720" rIns="91440" bIns="45720">
            <a:spAutoFit/>
          </a:bodyPr>
          <a:lstStyle/>
          <a:p>
            <a:pPr algn="ctr"/>
            <a:r>
              <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Model:</a:t>
            </a:r>
          </a:p>
          <a:p>
            <a:pPr algn="ctr"/>
            <a:r>
              <a:rPr lang="en-US" sz="3200" b="1">
                <a:ln w="9525">
                  <a:solidFill>
                    <a:schemeClr val="bg1"/>
                  </a:solidFill>
                  <a:prstDash val="solid"/>
                </a:ln>
                <a:effectLst>
                  <a:outerShdw blurRad="12700" dist="38100" dir="2700000" algn="tl" rotWithShape="0">
                    <a:schemeClr val="bg1">
                      <a:lumMod val="50000"/>
                    </a:schemeClr>
                  </a:outerShdw>
                </a:effectLst>
              </a:rPr>
              <a:t>Isolation Forrest</a:t>
            </a:r>
            <a:endPar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Picture 3">
            <a:extLst>
              <a:ext uri="{FF2B5EF4-FFF2-40B4-BE49-F238E27FC236}">
                <a16:creationId xmlns:a16="http://schemas.microsoft.com/office/drawing/2014/main" id="{E1003168-850F-19B0-0EC0-057E7947003B}"/>
              </a:ext>
            </a:extLst>
          </p:cNvPr>
          <p:cNvPicPr>
            <a:picLocks noChangeAspect="1"/>
          </p:cNvPicPr>
          <p:nvPr/>
        </p:nvPicPr>
        <p:blipFill>
          <a:blip r:embed="rId5"/>
          <a:stretch>
            <a:fillRect/>
          </a:stretch>
        </p:blipFill>
        <p:spPr>
          <a:xfrm>
            <a:off x="810736" y="1278493"/>
            <a:ext cx="10570527" cy="3352367"/>
          </a:xfrm>
          <a:prstGeom prst="rect">
            <a:avLst/>
          </a:prstGeom>
        </p:spPr>
      </p:pic>
      <p:sp>
        <p:nvSpPr>
          <p:cNvPr id="6" name="TextBox 5">
            <a:extLst>
              <a:ext uri="{FF2B5EF4-FFF2-40B4-BE49-F238E27FC236}">
                <a16:creationId xmlns:a16="http://schemas.microsoft.com/office/drawing/2014/main" id="{BE745CC4-3B74-31A6-322E-53C17A8CE250}"/>
              </a:ext>
            </a:extLst>
          </p:cNvPr>
          <p:cNvSpPr txBox="1"/>
          <p:nvPr/>
        </p:nvSpPr>
        <p:spPr>
          <a:xfrm>
            <a:off x="1293873" y="4890581"/>
            <a:ext cx="9845040" cy="369332"/>
          </a:xfrm>
          <a:prstGeom prst="rect">
            <a:avLst/>
          </a:prstGeom>
          <a:noFill/>
        </p:spPr>
        <p:txBody>
          <a:bodyPr wrap="square">
            <a:spAutoFit/>
          </a:bodyPr>
          <a:lstStyle/>
          <a:p>
            <a:r>
              <a:rPr lang="en-US">
                <a:hlinkClick r:id="rId6"/>
              </a:rPr>
              <a:t>https://www.geeksforgeeks.org/what-is-isolation-forest/#how-isolation-forest-algorithm-works</a:t>
            </a:r>
            <a:endParaRPr lang="en-US"/>
          </a:p>
        </p:txBody>
      </p:sp>
      <p:pic>
        <p:nvPicPr>
          <p:cNvPr id="9" name="Audio 8">
            <a:hlinkClick r:id="" action="ppaction://media"/>
            <a:extLst>
              <a:ext uri="{FF2B5EF4-FFF2-40B4-BE49-F238E27FC236}">
                <a16:creationId xmlns:a16="http://schemas.microsoft.com/office/drawing/2014/main" id="{FA2B9076-81D3-D7EE-23AB-7E2F0746FB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1996528"/>
      </p:ext>
    </p:extLst>
  </p:cSld>
  <p:clrMapOvr>
    <a:masterClrMapping/>
  </p:clrMapOvr>
  <mc:AlternateContent xmlns:mc="http://schemas.openxmlformats.org/markup-compatibility/2006">
    <mc:Choice xmlns:p14="http://schemas.microsoft.com/office/powerpoint/2010/main" Requires="p14">
      <p:transition spd="slow" p14:dur="2000" advTm="60595"/>
    </mc:Choice>
    <mc:Fallback>
      <p:transition spd="slow" advTm="60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TotalTime>
  <Words>1517</Words>
  <Application>Microsoft Office PowerPoint</Application>
  <PresentationFormat>Widescreen</PresentationFormat>
  <Paragraphs>161</Paragraphs>
  <Slides>19</Slides>
  <Notes>8</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Consolas</vt:lpstr>
      <vt:lpstr>Segoe UI Variable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Darwhin Gomez</dc:creator>
  <cp:lastModifiedBy>Darwhin Gomez</cp:lastModifiedBy>
  <cp:revision>2</cp:revision>
  <dcterms:created xsi:type="dcterms:W3CDTF">2024-12-14T19:01:46Z</dcterms:created>
  <dcterms:modified xsi:type="dcterms:W3CDTF">2024-12-15T02:41:30Z</dcterms:modified>
</cp:coreProperties>
</file>